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672" r:id="rId2"/>
    <p:sldMasterId id="2147483688" r:id="rId3"/>
  </p:sldMasterIdLst>
  <p:notesMasterIdLst>
    <p:notesMasterId r:id="rId49"/>
  </p:notesMasterIdLst>
  <p:sldIdLst>
    <p:sldId id="293" r:id="rId4"/>
    <p:sldId id="344" r:id="rId5"/>
    <p:sldId id="345" r:id="rId6"/>
    <p:sldId id="342" r:id="rId7"/>
    <p:sldId id="304" r:id="rId8"/>
    <p:sldId id="305" r:id="rId9"/>
    <p:sldId id="306" r:id="rId10"/>
    <p:sldId id="307" r:id="rId11"/>
    <p:sldId id="346" r:id="rId12"/>
    <p:sldId id="308" r:id="rId13"/>
    <p:sldId id="309" r:id="rId14"/>
    <p:sldId id="347" r:id="rId15"/>
    <p:sldId id="311" r:id="rId16"/>
    <p:sldId id="312" r:id="rId17"/>
    <p:sldId id="313" r:id="rId18"/>
    <p:sldId id="314" r:id="rId19"/>
    <p:sldId id="315" r:id="rId20"/>
    <p:sldId id="316" r:id="rId21"/>
    <p:sldId id="348" r:id="rId22"/>
    <p:sldId id="349" r:id="rId23"/>
    <p:sldId id="319" r:id="rId24"/>
    <p:sldId id="320" r:id="rId25"/>
    <p:sldId id="343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5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51" r:id="rId46"/>
    <p:sldId id="352" r:id="rId47"/>
    <p:sldId id="35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D761"/>
    <a:srgbClr val="008A7D"/>
    <a:srgbClr val="E8E8E8"/>
    <a:srgbClr val="00AA99"/>
    <a:srgbClr val="00007E"/>
    <a:srgbClr val="3B3B3B"/>
    <a:srgbClr val="47474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9A95A-3BD6-46AF-AE41-FFA9D5C4D5CA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0FD61-D94A-428F-94D8-B57813A2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685800"/>
            <a:ext cx="2979738" cy="2236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45435" y="3222886"/>
            <a:ext cx="5485158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4437">
              <a:defRPr/>
            </a:pPr>
            <a:r>
              <a:rPr lang="en-US" sz="1400" b="1" i="1" dirty="0">
                <a:solidFill>
                  <a:srgbClr val="006600"/>
                </a:solidFill>
                <a:cs typeface="Vijaya" panose="020B0604020202020204" pitchFamily="34" charset="0"/>
              </a:rPr>
              <a:t>WELCOME</a:t>
            </a:r>
            <a:r>
              <a:rPr lang="en-US" sz="1400" b="1" i="1" dirty="0">
                <a:solidFill>
                  <a:prstClr val="black"/>
                </a:solidFill>
              </a:rPr>
              <a:t>  to “DOE:  From Hunch to Crunch </a:t>
            </a:r>
            <a:r>
              <a:rPr lang="en-US" sz="1400" dirty="0">
                <a:solidFill>
                  <a:prstClr val="black"/>
                </a:solidFill>
              </a:rPr>
              <a:t>… I’m Ellen Milnes from MoreSteam.com and will be today’s program moderator.</a:t>
            </a:r>
          </a:p>
          <a:p>
            <a:pPr defTabSz="904437"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defTabSz="904437">
              <a:defRPr/>
            </a:pPr>
            <a:r>
              <a:rPr lang="en-US" sz="1400" dirty="0">
                <a:solidFill>
                  <a:prstClr val="black"/>
                </a:solidFill>
              </a:rPr>
              <a:t>This program is part of our monthly Master Black Belt Webcast Series </a:t>
            </a:r>
            <a:r>
              <a:rPr lang="en-US" sz="1600" b="1" dirty="0">
                <a:solidFill>
                  <a:prstClr val="black"/>
                </a:solidFill>
              </a:rPr>
              <a:t>sponsored by MoreSteam.com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  <a:p>
            <a:pPr defTabSz="904437">
              <a:defRPr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35F911-5F00-492F-9ECD-7B498CD497E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1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D61-D94A-428F-94D8-B57813A2B9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1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5050" y="600075"/>
            <a:ext cx="2659063" cy="1995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1"/>
          <p:cNvSpPr>
            <a:spLocks noGrp="1"/>
          </p:cNvSpPr>
          <p:nvPr/>
        </p:nvSpPr>
        <p:spPr bwMode="auto">
          <a:xfrm>
            <a:off x="686421" y="4344025"/>
            <a:ext cx="5485158" cy="4114488"/>
          </a:xfrm>
          <a:prstGeom prst="rect">
            <a:avLst/>
          </a:prstGeom>
        </p:spPr>
        <p:txBody>
          <a:bodyPr lIns="89730" tIns="44865" rIns="89730" bIns="44865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3"/>
          </p:nvPr>
        </p:nvSpPr>
        <p:spPr bwMode="auto">
          <a:xfrm>
            <a:off x="686421" y="2848131"/>
            <a:ext cx="5484813" cy="6071016"/>
          </a:xfrm>
          <a:noFill/>
        </p:spPr>
        <p:txBody>
          <a:bodyPr wrap="square" lIns="90524" tIns="45263" rIns="90524" bIns="45263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79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6" tIns="45679" rIns="91356" bIns="45679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E82EFB4-1A79-467E-8815-E0B8E7A5B83B}" type="slidenum"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en-US" sz="11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1380" name="Notes Placeholder 1"/>
          <p:cNvSpPr>
            <a:spLocks noGrp="1"/>
          </p:cNvSpPr>
          <p:nvPr/>
        </p:nvSpPr>
        <p:spPr bwMode="auto">
          <a:xfrm>
            <a:off x="686421" y="4344025"/>
            <a:ext cx="5485158" cy="4114488"/>
          </a:xfrm>
          <a:prstGeom prst="rect">
            <a:avLst/>
          </a:prstGeom>
        </p:spPr>
        <p:txBody>
          <a:bodyPr lIns="89730" tIns="44865" rIns="89730" bIns="44865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n-US" dirty="0">
                <a:sym typeface="Wingdings" pitchFamily="2" charset="2"/>
              </a:rPr>
              <a:t>Thank you, Richard.  </a:t>
            </a:r>
          </a:p>
          <a:p>
            <a:pPr defTabSz="897301">
              <a:defRPr/>
            </a:pPr>
            <a:endParaRPr lang="en-US" dirty="0">
              <a:sym typeface="Wingdings" pitchFamily="2" charset="2"/>
            </a:endParaRPr>
          </a:p>
          <a:p>
            <a:pPr defTabSz="897301">
              <a:defRPr/>
            </a:pPr>
            <a:r>
              <a:rPr lang="en-US" dirty="0">
                <a:sym typeface="Wingdings" pitchFamily="2" charset="2"/>
              </a:rPr>
              <a:t>We’ll spend the final portion of our program today responding to </a:t>
            </a:r>
            <a:r>
              <a:rPr lang="en-US" b="1" dirty="0">
                <a:sym typeface="Wingdings" pitchFamily="2" charset="2"/>
              </a:rPr>
              <a:t>questions</a:t>
            </a:r>
            <a:r>
              <a:rPr lang="en-US" dirty="0">
                <a:sym typeface="Wingdings" pitchFamily="2" charset="2"/>
              </a:rPr>
              <a:t> from  attendees.</a:t>
            </a:r>
          </a:p>
          <a:p>
            <a:pPr defTabSz="897301">
              <a:defRPr/>
            </a:pPr>
            <a:endParaRPr lang="en-US" dirty="0">
              <a:sym typeface="Wingdings" pitchFamily="2" charset="2"/>
            </a:endParaRPr>
          </a:p>
          <a:p>
            <a:pPr defTabSz="897301">
              <a:defRPr/>
            </a:pPr>
            <a:r>
              <a:rPr lang="en-US" dirty="0">
                <a:sym typeface="Wingdings" pitchFamily="2" charset="2"/>
              </a:rPr>
              <a:t>If you haven’t already submitted a question, please remember to type your question in the Attendee Control Panel.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8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34667E-B329-4762-9C84-B4117658B43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EEB47E-DB1E-41CB-A3D8-22D8338F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E34667E-B329-4762-9C84-B4117658B43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DEEB47E-DB1E-41CB-A3D8-22D8338F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8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E34667E-B329-4762-9C84-B4117658B43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DEEB47E-DB1E-41CB-A3D8-22D8338F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5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3326145"/>
            <a:ext cx="5661618" cy="1646307"/>
          </a:xfrm>
        </p:spPr>
        <p:txBody>
          <a:bodyPr anchor="b">
            <a:normAutofit/>
          </a:bodyPr>
          <a:lstStyle>
            <a:lvl1pPr marL="0" indent="0">
              <a:buNone/>
              <a:defRPr sz="48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2" y="6482698"/>
            <a:ext cx="1050635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1067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8" y="6520835"/>
            <a:ext cx="1238059" cy="2091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9" y="4972052"/>
            <a:ext cx="2938463" cy="5143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3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1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92E489F-4ED0-4301-A29C-020952F42CB8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EC622D8-14CA-419E-B98F-6F5761620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3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F3856AB-EB51-4202-9C48-8D1403260DE2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640BA0C-60DF-4FB0-968E-FB0DC8187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9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FA0CC83-C7B4-4454-A159-F5C92E1A3940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271D43B-EF7A-4D82-A97D-672FF418E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5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6774159-D7C5-4336-AFC2-0C76781B14D6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97930E8-CB61-4CF0-9C27-11CB3283C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42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40862C7-DCE1-4F6A-A9A5-81E386F0F817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625F669-0FAD-467B-8A40-22B0125EC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7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52BA761-E210-4EEC-95FA-3A498AE62A11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429912E-6B0B-41B6-B414-0C3D1A61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6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Slide Number Placeholder 4"/>
          <p:cNvSpPr txBox="1">
            <a:spLocks noGrp="1"/>
          </p:cNvSpPr>
          <p:nvPr userDrawn="1"/>
        </p:nvSpPr>
        <p:spPr bwMode="auto">
          <a:xfrm>
            <a:off x="4038600" y="6247037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31CDD109-2576-47F6-A7A6-93B32BF1CE5B}" type="slidenum">
              <a:rPr lang="en-US" altLang="en-US" sz="1200">
                <a:solidFill>
                  <a:srgbClr val="7F7F7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54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707288C-4C66-4D40-9F41-319AF25B7608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317D06D-2C93-4A4D-8032-59F22BD54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93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26A939B-83FD-4746-B355-09E1630A15BA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E3060A8-D349-4730-85EA-7783AA898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9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0B50D6B-4CFC-45F9-ABDE-BF4F347D02E9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4C96921-BBB8-4C0D-B4CA-0F111B0D1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06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EDEA0E2-EBE2-4088-8A2B-8A782469AAC1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5A311BE-14BE-4C79-89D0-AC66F0C6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53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287BF41-8BAC-4683-8B0F-7E14E3F324CD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90D055-237E-4BEB-AD42-ABC289AC7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7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3326145"/>
            <a:ext cx="5661618" cy="1646307"/>
          </a:xfrm>
        </p:spPr>
        <p:txBody>
          <a:bodyPr anchor="b">
            <a:normAutofit/>
          </a:bodyPr>
          <a:lstStyle>
            <a:lvl1pPr marL="0" indent="0">
              <a:buNone/>
              <a:defRPr sz="48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2" y="6482698"/>
            <a:ext cx="1050635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1067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8" y="6520835"/>
            <a:ext cx="1238059" cy="2091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9" y="4972052"/>
            <a:ext cx="2938463" cy="5143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32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D7D9E7B-3F38-4DD6-92B5-A6A2CA3AD2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58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EC6E4EB-AC36-48AF-983F-0E6D68F84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94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8BC7937-23BD-4ECA-ADAA-B1F7C774EE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0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E34667E-B329-4762-9C84-B4117658B43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DEEB47E-DB1E-41CB-A3D8-22D8338F92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1857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E34667E-B329-4762-9C84-B4117658B43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DEEB47E-DB1E-41CB-A3D8-22D8338F92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163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E34667E-B329-4762-9C84-B4117658B43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DEEB47E-DB1E-41CB-A3D8-22D8338F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18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E34667E-B329-4762-9C84-B4117658B43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DEEB47E-DB1E-41CB-A3D8-22D8338F92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6107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E34667E-B329-4762-9C84-B4117658B43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DEEB47E-DB1E-41CB-A3D8-22D8338F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0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E34667E-B329-4762-9C84-B4117658B43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DEEB47E-DB1E-41CB-A3D8-22D8338F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5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34667E-B329-4762-9C84-B4117658B43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EEB47E-DB1E-41CB-A3D8-22D8338F92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087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46725" y="6273682"/>
            <a:ext cx="4430075" cy="5946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00AA99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34570" y="6269857"/>
            <a:ext cx="3309091" cy="6026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372" y="6174469"/>
            <a:ext cx="3050729" cy="697772"/>
          </a:xfrm>
          <a:prstGeom prst="rtTriangle">
            <a:avLst/>
          </a:prstGeom>
          <a:solidFill>
            <a:srgbClr val="00AA99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6172200"/>
            <a:ext cx="3053594" cy="70004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 userDrawn="1">
            <p:ph type="title"/>
          </p:nvPr>
        </p:nvSpPr>
        <p:spPr>
          <a:xfrm>
            <a:off x="-9237" y="-26894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 userDrawn="1"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28" y="6091988"/>
            <a:ext cx="1371600" cy="76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7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i="1" kern="1200">
          <a:solidFill>
            <a:schemeClr val="bg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A84F8-1380-4EE2-B2EE-462D2CA9A483}" type="datetimeFigureOut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2/17/2016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302A36-3A56-4C24-AEE8-76DEAC2B484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1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52388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575" y="876300"/>
            <a:ext cx="9144000" cy="76200"/>
          </a:xfrm>
          <a:prstGeom prst="rect">
            <a:avLst/>
          </a:prstGeom>
          <a:solidFill>
            <a:srgbClr val="CF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096000"/>
            <a:ext cx="9144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038600" y="6248400"/>
            <a:ext cx="12954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>
                <a:solidFill>
                  <a:prstClr val="white">
                    <a:lumMod val="65000"/>
                  </a:prst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A00B7-0C49-4D46-BD3F-CBC427830BD9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525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9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-14950" y="3318806"/>
            <a:ext cx="9167915" cy="1557994"/>
          </a:xfrm>
          <a:solidFill>
            <a:srgbClr val="3B3B3B">
              <a:alpha val="89804"/>
            </a:srgbClr>
          </a:solidFill>
        </p:spPr>
        <p:txBody>
          <a:bodyPr/>
          <a:lstStyle/>
          <a:p>
            <a:pPr marR="64008" lvl="0" eaLnBrk="1" fontAlgn="auto" hangingPunct="1">
              <a:spcBef>
                <a:spcPts val="400"/>
              </a:spcBef>
              <a:spcAft>
                <a:spcPts val="0"/>
              </a:spcAft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Focused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4800" b="1" i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State to Best in Class  </a:t>
            </a:r>
            <a:endParaRPr lang="en-US" altLang="en-US" sz="3200" b="1" i="1" dirty="0" smtClean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75851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A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n-US" sz="2400" b="1" dirty="0" err="1" smtClean="0">
                <a:solidFill>
                  <a:srgbClr val="008A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Wiltse</a:t>
            </a:r>
            <a:endParaRPr lang="en-US" sz="2400" b="1" dirty="0">
              <a:solidFill>
                <a:srgbClr val="008A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8A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Black Belt</a:t>
            </a:r>
            <a:endParaRPr lang="en-US" sz="2000" b="1" dirty="0">
              <a:solidFill>
                <a:srgbClr val="008A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331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05753"/>
            <a:ext cx="1510619" cy="674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history of Benchmarking</a:t>
            </a:r>
          </a:p>
          <a:p>
            <a:r>
              <a:rPr lang="en-US" dirty="0" smtClean="0"/>
              <a:t>Types of Benchmarking</a:t>
            </a:r>
          </a:p>
          <a:p>
            <a:r>
              <a:rPr lang="en-US" dirty="0" smtClean="0"/>
              <a:t>Benchmarking definitions and lingo</a:t>
            </a:r>
          </a:p>
          <a:p>
            <a:r>
              <a:rPr lang="en-US" dirty="0" smtClean="0"/>
              <a:t>Why Benchmark?  Critical success factors</a:t>
            </a:r>
          </a:p>
          <a:p>
            <a:r>
              <a:rPr lang="en-US" dirty="0" smtClean="0"/>
              <a:t>Focused Benchmarking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industrial revolution: craftsman benchmarked each other for better methods</a:t>
            </a:r>
          </a:p>
          <a:p>
            <a:r>
              <a:rPr lang="en-US" dirty="0" smtClean="0"/>
              <a:t>Late 1800’s Fredrick Taylor encouraged comparison of work processes and standardization</a:t>
            </a:r>
          </a:p>
          <a:p>
            <a:r>
              <a:rPr lang="en-US" dirty="0" smtClean="0"/>
              <a:t>WW2:  Companies benchmarked each other to help meet production demands as well as standards for pay, safety,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r>
              <a:rPr lang="en-US" dirty="0" smtClean="0"/>
              <a:t>1950’s </a:t>
            </a:r>
            <a:r>
              <a:rPr lang="en-US" dirty="0" err="1" smtClean="0"/>
              <a:t>Taiichi</a:t>
            </a:r>
            <a:r>
              <a:rPr lang="en-US" dirty="0" smtClean="0"/>
              <a:t> </a:t>
            </a:r>
            <a:r>
              <a:rPr lang="en-US" dirty="0" err="1" smtClean="0"/>
              <a:t>Ohno</a:t>
            </a:r>
            <a:r>
              <a:rPr lang="en-US" dirty="0" smtClean="0"/>
              <a:t> / Shigeo Shingo benchmarked American manufacturing….grocery store replenishment ! </a:t>
            </a:r>
          </a:p>
          <a:p>
            <a:r>
              <a:rPr lang="en-US" dirty="0" smtClean="0"/>
              <a:t>1970’s Xerox Corporation performed competitive, process, and functional benchmarking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to the Xerox event, benchmarking was an art</a:t>
            </a:r>
          </a:p>
          <a:p>
            <a:r>
              <a:rPr lang="en-US" dirty="0" smtClean="0"/>
              <a:t>Xerox brought benchmarking to a science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667666"/>
            <a:ext cx="2196935" cy="139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33" y="3720271"/>
            <a:ext cx="1911928" cy="13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Xerox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ran out in 1975</a:t>
            </a:r>
          </a:p>
          <a:p>
            <a:r>
              <a:rPr lang="en-US" dirty="0" smtClean="0"/>
              <a:t>Foreign competition entered the market with small personal copiers, as opposed to large industrial copiers</a:t>
            </a:r>
          </a:p>
          <a:p>
            <a:r>
              <a:rPr lang="en-US" dirty="0" smtClean="0"/>
              <a:t>Competition experienced a steady gain in market share... </a:t>
            </a:r>
            <a:r>
              <a:rPr lang="en-US" i="1" u="sng" dirty="0" smtClean="0"/>
              <a:t>Xerox losing business one page at a time! </a:t>
            </a:r>
          </a:p>
          <a:p>
            <a:r>
              <a:rPr lang="en-US" dirty="0" smtClean="0"/>
              <a:t>New products taking twice as long in development</a:t>
            </a:r>
          </a:p>
          <a:p>
            <a:r>
              <a:rPr lang="en-US" dirty="0" smtClean="0"/>
              <a:t>Xerox manufacturing cost equal to sales price of competition</a:t>
            </a:r>
          </a:p>
          <a:p>
            <a:r>
              <a:rPr lang="en-US" dirty="0" smtClean="0"/>
              <a:t>Declining ROA:  25% to 5%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Xerox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 team of managers to investigate best practice of other companies</a:t>
            </a:r>
          </a:p>
          <a:p>
            <a:r>
              <a:rPr lang="en-US" dirty="0" smtClean="0"/>
              <a:t>Xerox turned to others …</a:t>
            </a:r>
          </a:p>
          <a:p>
            <a:pPr lvl="1"/>
            <a:r>
              <a:rPr lang="en-US" dirty="0" smtClean="0"/>
              <a:t>Sears:  inventory management</a:t>
            </a:r>
          </a:p>
          <a:p>
            <a:pPr lvl="1"/>
            <a:r>
              <a:rPr lang="en-US" dirty="0" smtClean="0"/>
              <a:t>LL Bean:  warehouse operations</a:t>
            </a:r>
          </a:p>
          <a:p>
            <a:pPr lvl="1"/>
            <a:r>
              <a:rPr lang="en-US" dirty="0" smtClean="0"/>
              <a:t>American Express : Billing and collection</a:t>
            </a:r>
          </a:p>
          <a:p>
            <a:pPr lvl="1"/>
            <a:r>
              <a:rPr lang="en-US" dirty="0" smtClean="0"/>
              <a:t>Toyota: Quality Management</a:t>
            </a:r>
          </a:p>
          <a:p>
            <a:pPr lvl="1"/>
            <a:r>
              <a:rPr lang="en-US" dirty="0" smtClean="0"/>
              <a:t>Hewitt Packard : R&amp;D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Xerox Benchmarking results – early 1990’s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Satisfaction up 38%</a:t>
            </a:r>
          </a:p>
          <a:p>
            <a:r>
              <a:rPr lang="en-US" dirty="0" smtClean="0"/>
              <a:t>Customer complaints down 60%</a:t>
            </a:r>
          </a:p>
          <a:p>
            <a:r>
              <a:rPr lang="en-US" dirty="0" smtClean="0"/>
              <a:t>Service response time down 27% </a:t>
            </a:r>
          </a:p>
          <a:p>
            <a:r>
              <a:rPr lang="en-US" dirty="0" smtClean="0"/>
              <a:t>Inventory costs reduced 66%</a:t>
            </a:r>
          </a:p>
          <a:p>
            <a:r>
              <a:rPr lang="en-US" dirty="0" smtClean="0"/>
              <a:t>Increase in sales</a:t>
            </a:r>
          </a:p>
          <a:p>
            <a:r>
              <a:rPr lang="en-US" dirty="0" smtClean="0"/>
              <a:t>Decrease in cost per labor hour</a:t>
            </a:r>
          </a:p>
          <a:p>
            <a:r>
              <a:rPr lang="en-US" dirty="0" smtClean="0"/>
              <a:t>Won Malcom Baldridge award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Strategic:</a:t>
            </a:r>
            <a:r>
              <a:rPr lang="en-US" dirty="0" smtClean="0"/>
              <a:t>  Long term strategies.  Breakthrough opportunities</a:t>
            </a:r>
          </a:p>
          <a:p>
            <a:r>
              <a:rPr lang="en-US" b="1" i="1" dirty="0" smtClean="0"/>
              <a:t>Competitive / Performance </a:t>
            </a:r>
            <a:r>
              <a:rPr lang="en-US" dirty="0" smtClean="0"/>
              <a:t>:  Products, Competitive product designs</a:t>
            </a:r>
          </a:p>
          <a:p>
            <a:r>
              <a:rPr lang="en-US" b="1" i="1" dirty="0" smtClean="0"/>
              <a:t>Process:</a:t>
            </a:r>
            <a:r>
              <a:rPr lang="en-US" dirty="0" smtClean="0"/>
              <a:t>  Benchmarking a general process such as Innovation, </a:t>
            </a:r>
            <a:r>
              <a:rPr lang="en-US" dirty="0" smtClean="0"/>
              <a:t>Six </a:t>
            </a:r>
            <a:r>
              <a:rPr lang="en-US" dirty="0"/>
              <a:t>S</a:t>
            </a:r>
            <a:r>
              <a:rPr lang="en-US" dirty="0" smtClean="0"/>
              <a:t>igma</a:t>
            </a:r>
            <a:r>
              <a:rPr lang="en-US" dirty="0" smtClean="0"/>
              <a:t>, or Lean  </a:t>
            </a:r>
          </a:p>
          <a:p>
            <a:r>
              <a:rPr lang="en-US" b="1" i="1" dirty="0" smtClean="0"/>
              <a:t>Functional: </a:t>
            </a:r>
            <a:r>
              <a:rPr lang="en-US" dirty="0" smtClean="0"/>
              <a:t>Compare functional area such as Purchasing practice</a:t>
            </a:r>
          </a:p>
          <a:p>
            <a:r>
              <a:rPr lang="en-US" b="1" i="1" dirty="0" smtClean="0"/>
              <a:t>Internal:</a:t>
            </a:r>
            <a:r>
              <a:rPr lang="en-US" dirty="0" smtClean="0"/>
              <a:t> Within company such as a sister plant</a:t>
            </a:r>
          </a:p>
          <a:p>
            <a:r>
              <a:rPr lang="en-US" b="1" i="1" dirty="0" smtClean="0"/>
              <a:t>External:</a:t>
            </a:r>
            <a:r>
              <a:rPr lang="en-US" dirty="0" smtClean="0"/>
              <a:t> Outside the company</a:t>
            </a:r>
          </a:p>
          <a:p>
            <a:r>
              <a:rPr lang="en-US" b="1" i="1" dirty="0" smtClean="0"/>
              <a:t>Generic:</a:t>
            </a:r>
            <a:r>
              <a:rPr lang="en-US" dirty="0" smtClean="0"/>
              <a:t>  Outside one’s own industry</a:t>
            </a:r>
          </a:p>
          <a:p>
            <a:r>
              <a:rPr lang="en-US" b="1" i="1" dirty="0" smtClean="0"/>
              <a:t>International:</a:t>
            </a:r>
            <a:r>
              <a:rPr lang="en-US" dirty="0" smtClean="0"/>
              <a:t>  Outside your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Best Practice:  </a:t>
            </a:r>
            <a:r>
              <a:rPr lang="en-US" dirty="0" smtClean="0"/>
              <a:t>The set of activities tasks, resources, training and methods that created the observed level of performance</a:t>
            </a:r>
          </a:p>
          <a:p>
            <a:pPr lvl="1"/>
            <a:r>
              <a:rPr lang="en-US" dirty="0" smtClean="0"/>
              <a:t>Process expert validation, otherwise subjective</a:t>
            </a:r>
          </a:p>
          <a:p>
            <a:r>
              <a:rPr lang="en-US" b="1" i="1" dirty="0" smtClean="0"/>
              <a:t>Entitlement</a:t>
            </a:r>
            <a:r>
              <a:rPr lang="en-US" b="1" i="1" dirty="0"/>
              <a:t>:  </a:t>
            </a:r>
            <a:r>
              <a:rPr lang="en-US" dirty="0"/>
              <a:t>The best level of </a:t>
            </a:r>
            <a:r>
              <a:rPr lang="en-US" dirty="0" smtClean="0"/>
              <a:t>accomplishment your current process </a:t>
            </a:r>
            <a:r>
              <a:rPr lang="en-US" dirty="0"/>
              <a:t>can achieve – no defects, no hiccups, no delays,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Represents the gap between original process design and current process performance</a:t>
            </a:r>
          </a:p>
          <a:p>
            <a:r>
              <a:rPr lang="en-US" b="1" dirty="0" smtClean="0"/>
              <a:t>Baseline Analysis:</a:t>
            </a:r>
            <a:r>
              <a:rPr lang="en-US" dirty="0" smtClean="0"/>
              <a:t>  Initial comparison of performance data across all benchmarked processes. </a:t>
            </a:r>
          </a:p>
          <a:p>
            <a:pPr lvl="1"/>
            <a:r>
              <a:rPr lang="en-US" dirty="0" smtClean="0"/>
              <a:t>Highest average sustained performance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Definitions….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Gap analysis</a:t>
            </a:r>
            <a:r>
              <a:rPr lang="en-US" dirty="0" smtClean="0"/>
              <a:t>:  The evaluation of the performance difference between current internal state at entitlement and benchmark performance at best practice</a:t>
            </a:r>
          </a:p>
          <a:p>
            <a:pPr lvl="1"/>
            <a:r>
              <a:rPr lang="en-US" dirty="0" smtClean="0"/>
              <a:t>Gap analysis may include confidence intervals</a:t>
            </a:r>
          </a:p>
          <a:p>
            <a:r>
              <a:rPr lang="en-US" b="1" dirty="0" smtClean="0"/>
              <a:t>Critical Success Factors</a:t>
            </a:r>
            <a:r>
              <a:rPr lang="en-US" dirty="0" smtClean="0"/>
              <a:t>:  Vital few factors that resulted in Best Practice as measured by quantifiable indicators of process performance and capability in key business processes</a:t>
            </a:r>
          </a:p>
          <a:p>
            <a:pPr lvl="1"/>
            <a:r>
              <a:rPr lang="en-US" dirty="0" smtClean="0"/>
              <a:t>Effectiveness, efficiency, economy</a:t>
            </a:r>
          </a:p>
          <a:p>
            <a:pPr lvl="1"/>
            <a:r>
              <a:rPr lang="en-US" dirty="0" smtClean="0"/>
              <a:t>Quality, cycle time, cost</a:t>
            </a:r>
          </a:p>
          <a:p>
            <a:r>
              <a:rPr lang="en-US" b="1" dirty="0" smtClean="0"/>
              <a:t>Enabler:</a:t>
            </a:r>
            <a:r>
              <a:rPr lang="en-US" dirty="0" smtClean="0"/>
              <a:t> The specific activity, method, action, or technique that stimulated progress in one process over comparative processes that lead to identification of best practice</a:t>
            </a:r>
          </a:p>
          <a:p>
            <a:pPr lvl="1"/>
            <a:r>
              <a:rPr lang="en-US" dirty="0" smtClean="0"/>
              <a:t>Example: Using FMEA in product development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2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Benchmark?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“Best” look like ? </a:t>
            </a:r>
          </a:p>
          <a:p>
            <a:r>
              <a:rPr lang="en-US" dirty="0" smtClean="0"/>
              <a:t>How does your current practice stack up? </a:t>
            </a:r>
          </a:p>
          <a:p>
            <a:r>
              <a:rPr lang="en-US" dirty="0" smtClean="0"/>
              <a:t>Set realistic goals…allowing for better estimates of resource allocation </a:t>
            </a:r>
          </a:p>
          <a:p>
            <a:r>
              <a:rPr lang="en-US" dirty="0" smtClean="0"/>
              <a:t>Motivational value</a:t>
            </a:r>
          </a:p>
          <a:p>
            <a:r>
              <a:rPr lang="en-US" dirty="0" smtClean="0"/>
              <a:t>“Management likelihood value”  Easier when others go first </a:t>
            </a:r>
          </a:p>
          <a:p>
            <a:r>
              <a:rPr lang="en-US" dirty="0" smtClean="0"/>
              <a:t>Awareness of hurdles, pains, and enablers required to make a breakthrough</a:t>
            </a:r>
          </a:p>
          <a:p>
            <a:r>
              <a:rPr lang="en-US" dirty="0" smtClean="0"/>
              <a:t>Challenges the status quo</a:t>
            </a:r>
          </a:p>
          <a:p>
            <a:r>
              <a:rPr lang="en-US" dirty="0" smtClean="0"/>
              <a:t>Breaks down the “not invented here”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Tremco </a:t>
            </a:r>
            <a:r>
              <a:rPr lang="en-US" dirty="0"/>
              <a:t>Commercial Sealants and Waterproofing 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North </a:t>
            </a:r>
            <a:r>
              <a:rPr lang="en-US" dirty="0"/>
              <a:t>America's foremost supplier of sealant, weatherproofing, and passive fire control solutions for commercial and residential construction and industrial applications</a:t>
            </a:r>
            <a:r>
              <a:rPr lang="en-US" dirty="0" smtClean="0"/>
              <a:t>.</a:t>
            </a:r>
          </a:p>
          <a:p>
            <a:pPr marL="393192" lvl="1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Serve products </a:t>
            </a:r>
            <a:r>
              <a:rPr lang="en-US" dirty="0"/>
              <a:t>and services to architects, engineers, home builders, contractors and building owners worldwide. 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Part of Tremco Inc. held by RPM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active commitment from Management</a:t>
            </a:r>
          </a:p>
          <a:p>
            <a:r>
              <a:rPr lang="en-US" dirty="0"/>
              <a:t>Willingness to change and </a:t>
            </a:r>
            <a:r>
              <a:rPr lang="en-US" dirty="0" smtClean="0"/>
              <a:t>adapt</a:t>
            </a:r>
          </a:p>
          <a:p>
            <a:r>
              <a:rPr lang="en-US" dirty="0" smtClean="0"/>
              <a:t>Know your own process as the baseline for comparison</a:t>
            </a:r>
          </a:p>
          <a:p>
            <a:r>
              <a:rPr lang="en-US" dirty="0" smtClean="0"/>
              <a:t>Ability to understand and articulate the gap</a:t>
            </a:r>
          </a:p>
          <a:p>
            <a:r>
              <a:rPr lang="en-US" dirty="0" smtClean="0"/>
              <a:t>Use of creativity and innovation on observations made</a:t>
            </a:r>
          </a:p>
          <a:p>
            <a:r>
              <a:rPr lang="en-US" dirty="0" smtClean="0"/>
              <a:t>Realization that the competition is likely changing to get better</a:t>
            </a:r>
          </a:p>
          <a:p>
            <a:r>
              <a:rPr lang="en-US" dirty="0" smtClean="0"/>
              <a:t>Willingness to share information</a:t>
            </a:r>
          </a:p>
          <a:p>
            <a:r>
              <a:rPr lang="en-US" dirty="0" smtClean="0"/>
              <a:t>Relationships with associates in leading companies</a:t>
            </a:r>
          </a:p>
          <a:p>
            <a:r>
              <a:rPr lang="en-US" dirty="0" smtClean="0"/>
              <a:t>Continuous benchmarking and commitment to learning!!! </a:t>
            </a:r>
          </a:p>
          <a:p>
            <a:r>
              <a:rPr lang="en-US" dirty="0"/>
              <a:t>Adherence to a benchmarking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Documentation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“Focused” 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Benchmark topic is driven by the needs of the organization and determined semi-annually at board meetings.</a:t>
            </a:r>
          </a:p>
          <a:p>
            <a:r>
              <a:rPr lang="en-US" dirty="0" smtClean="0"/>
              <a:t>Focused on particular Lean topics – Example:  Product Innovation, Lean Office, Toyota Kata / Coaching, TPM</a:t>
            </a:r>
          </a:p>
          <a:p>
            <a:r>
              <a:rPr lang="en-US" dirty="0" smtClean="0"/>
              <a:t>Pre-Benchmark survey</a:t>
            </a:r>
          </a:p>
          <a:p>
            <a:pPr lvl="1"/>
            <a:r>
              <a:rPr lang="en-US" dirty="0" smtClean="0"/>
              <a:t>Research on Best Practice</a:t>
            </a:r>
          </a:p>
          <a:p>
            <a:r>
              <a:rPr lang="en-US" dirty="0" smtClean="0"/>
              <a:t>Pre-Benchmark visit</a:t>
            </a:r>
          </a:p>
          <a:p>
            <a:pPr lvl="1"/>
            <a:r>
              <a:rPr lang="en-US" dirty="0" smtClean="0"/>
              <a:t>Interviews, Go and see, Facilitation strategy</a:t>
            </a:r>
          </a:p>
          <a:p>
            <a:r>
              <a:rPr lang="en-US" dirty="0" smtClean="0"/>
              <a:t>Benchmark event</a:t>
            </a:r>
          </a:p>
          <a:p>
            <a:pPr lvl="1"/>
            <a:r>
              <a:rPr lang="en-US" dirty="0" smtClean="0"/>
              <a:t>Participative, facilitated</a:t>
            </a:r>
          </a:p>
          <a:p>
            <a:r>
              <a:rPr lang="en-US" dirty="0" smtClean="0"/>
              <a:t>Post Benchmark Report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16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Pre-Benchmark Survey – TPM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questions reviewed by numerous experts: </a:t>
            </a:r>
          </a:p>
          <a:p>
            <a:pPr lvl="1"/>
            <a:r>
              <a:rPr lang="en-US" dirty="0" smtClean="0"/>
              <a:t>Consortia facilitators</a:t>
            </a:r>
          </a:p>
          <a:p>
            <a:pPr lvl="1"/>
            <a:r>
              <a:rPr lang="en-US" dirty="0" smtClean="0"/>
              <a:t>Consultants</a:t>
            </a:r>
          </a:p>
          <a:p>
            <a:pPr lvl="1"/>
            <a:r>
              <a:rPr lang="en-US" dirty="0" smtClean="0"/>
              <a:t>Local experts</a:t>
            </a:r>
          </a:p>
          <a:p>
            <a:pPr lvl="1"/>
            <a:r>
              <a:rPr lang="en-US" dirty="0" smtClean="0"/>
              <a:t>Book authors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Piloted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Distributed one week in advance</a:t>
            </a:r>
          </a:p>
          <a:p>
            <a:endParaRPr lang="en-US" dirty="0" smtClean="0"/>
          </a:p>
          <a:p>
            <a:pPr marL="1828800" lvl="7" indent="0">
              <a:buNone/>
            </a:pPr>
            <a:r>
              <a:rPr lang="en-US" sz="2400" dirty="0" smtClean="0"/>
              <a:t>“What does Best Practice look like ???”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94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14400" y="2971800"/>
            <a:ext cx="5661618" cy="1646307"/>
          </a:xfrm>
        </p:spPr>
        <p:txBody>
          <a:bodyPr/>
          <a:lstStyle/>
          <a:p>
            <a:r>
              <a:rPr dirty="0"/>
              <a:t>Total Productive Maintenance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66800" y="4648200"/>
            <a:ext cx="2938463" cy="51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Thursday, November 05, 2015</a:t>
            </a:r>
          </a:p>
        </p:txBody>
      </p:sp>
    </p:spTree>
    <p:extLst>
      <p:ext uri="{BB962C8B-B14F-4D97-AF65-F5344CB8AC3E}">
        <p14:creationId xmlns:p14="http://schemas.microsoft.com/office/powerpoint/2010/main" val="1564345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Q1: Describe your companies maintenance program.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11    Skipped: 0</a:t>
            </a:r>
          </a:p>
        </p:txBody>
      </p:sp>
      <p:pic>
        <p:nvPicPr>
          <p:cNvPr id="4" name="Picture 3" descr="chart8349727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9" y="1997988"/>
            <a:ext cx="5388428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Q1: Describe your companies maintenance program.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11    Skipped: 0</a:t>
            </a:r>
          </a:p>
        </p:txBody>
      </p:sp>
      <p:pic>
        <p:nvPicPr>
          <p:cNvPr id="4" name="Picture 3" descr="table8349727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9" y="1997988"/>
            <a:ext cx="5388428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27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Q5: Do key performance indicators (KPI's) exist for maintenance and are the KPI's being monitored?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11    Skipped: 0</a:t>
            </a:r>
          </a:p>
        </p:txBody>
      </p:sp>
      <p:pic>
        <p:nvPicPr>
          <p:cNvPr id="4" name="Picture 3" descr="chart83498898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9" y="1997988"/>
            <a:ext cx="5388428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16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Q5: Do key performance indicators (KPI's) exist for maintenance and are the KPI's being monitored?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11    Skipped: 0</a:t>
            </a:r>
          </a:p>
        </p:txBody>
      </p:sp>
      <p:pic>
        <p:nvPicPr>
          <p:cNvPr id="4" name="Picture 3" descr="table83498898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9" y="1997988"/>
            <a:ext cx="5388428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09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Q11: Is there an autonomous maintenance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11    Skipped: 0</a:t>
            </a:r>
          </a:p>
        </p:txBody>
      </p:sp>
      <p:pic>
        <p:nvPicPr>
          <p:cNvPr id="4" name="Picture 3" descr="chart83503915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9" y="1997988"/>
            <a:ext cx="5388428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10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Q11: Is there an autonomous maintenance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11    Skipped: 0</a:t>
            </a:r>
          </a:p>
        </p:txBody>
      </p:sp>
      <p:pic>
        <p:nvPicPr>
          <p:cNvPr id="4" name="Picture 3" descr="table83503915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9" y="1997989"/>
            <a:ext cx="5388428" cy="27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1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AME Cleveland Lean Consortia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Started in 2014  SGS Tool, Rockwell Automation, </a:t>
            </a:r>
            <a:r>
              <a:rPr lang="en-US" dirty="0" err="1" smtClean="0"/>
              <a:t>Graftech</a:t>
            </a:r>
            <a:r>
              <a:rPr lang="en-US" dirty="0" smtClean="0"/>
              <a:t>, and Tremco.  2</a:t>
            </a:r>
            <a:r>
              <a:rPr lang="en-US" baseline="30000" dirty="0" smtClean="0"/>
              <a:t>nd</a:t>
            </a:r>
            <a:r>
              <a:rPr lang="en-US" dirty="0" smtClean="0"/>
              <a:t> wave: Goodyear, SSP, Preformed Line Products, </a:t>
            </a:r>
            <a:r>
              <a:rPr lang="en-US" dirty="0" err="1" smtClean="0"/>
              <a:t>Qualtech</a:t>
            </a:r>
            <a:r>
              <a:rPr lang="en-US" dirty="0" smtClean="0"/>
              <a:t>.  Recently added MTD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b="1" dirty="0"/>
              <a:t>Our </a:t>
            </a:r>
            <a:r>
              <a:rPr lang="en-US" b="1" dirty="0" smtClean="0"/>
              <a:t>Vision:  </a:t>
            </a:r>
            <a:r>
              <a:rPr lang="en-US" dirty="0" smtClean="0"/>
              <a:t>The </a:t>
            </a:r>
            <a:r>
              <a:rPr lang="en-US" dirty="0"/>
              <a:t>AME Cleveland Lean Consortia Vision is to provide our member companies with a platform for Benchmarking, Learning, Sharing and Growing our collective Lean and CI programs.  We will accomplish this through creation of a collaborative learning environment in which Lean Leaders can learn, implement, and share their ideas and discoveries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Benchmarking, Roundtable discussions, Workshops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Q17: What percentage of  work orders are planned vs reactive?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11    Skipped: 0</a:t>
            </a:r>
          </a:p>
        </p:txBody>
      </p:sp>
      <p:pic>
        <p:nvPicPr>
          <p:cNvPr id="4" name="Picture 3" descr="chart83508453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9" y="1997988"/>
            <a:ext cx="5388428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11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Q17: What percentage of  work orders are planned vs reactive?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11    Skipped: 0</a:t>
            </a:r>
          </a:p>
        </p:txBody>
      </p:sp>
      <p:pic>
        <p:nvPicPr>
          <p:cNvPr id="4" name="Picture 3" descr="table83508453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9" y="1997988"/>
            <a:ext cx="5388428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85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Allows the organization a preliminary understanding of what Best Practice looks like</a:t>
            </a:r>
          </a:p>
          <a:p>
            <a:r>
              <a:rPr lang="en-US" dirty="0" smtClean="0"/>
              <a:t>The organization sees where they rank relative to other Consortia members as well as Best Practice – </a:t>
            </a:r>
            <a:r>
              <a:rPr lang="en-US" i="1" u="sng" dirty="0" smtClean="0"/>
              <a:t>Quantifiable Gap Analysis ! </a:t>
            </a:r>
          </a:p>
          <a:p>
            <a:r>
              <a:rPr lang="en-US" dirty="0" smtClean="0"/>
              <a:t>Participants in the Benchmarking Study are “prepped” for the event</a:t>
            </a:r>
          </a:p>
          <a:p>
            <a:pPr lvl="1"/>
            <a:r>
              <a:rPr lang="en-US" dirty="0" smtClean="0"/>
              <a:t>Eliminates “Industrial Tourism”</a:t>
            </a:r>
          </a:p>
          <a:p>
            <a:r>
              <a:rPr lang="en-US" dirty="0"/>
              <a:t>Identifies key Benchmarking companies for </a:t>
            </a:r>
            <a:r>
              <a:rPr lang="en-US" dirty="0" smtClean="0"/>
              <a:t>future reference </a:t>
            </a:r>
          </a:p>
          <a:p>
            <a:pPr lvl="1"/>
            <a:r>
              <a:rPr lang="en-US" dirty="0" smtClean="0"/>
              <a:t>Survey outside the Consortia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Pre-Benchmark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strengths? </a:t>
            </a:r>
          </a:p>
          <a:p>
            <a:r>
              <a:rPr lang="en-US" dirty="0" smtClean="0"/>
              <a:t>What are the weaknesses? </a:t>
            </a:r>
          </a:p>
          <a:p>
            <a:pPr lvl="1"/>
            <a:r>
              <a:rPr lang="en-US" dirty="0" smtClean="0"/>
              <a:t>Encourage being humble !!</a:t>
            </a:r>
          </a:p>
          <a:p>
            <a:r>
              <a:rPr lang="en-US" dirty="0" smtClean="0"/>
              <a:t>Go to the </a:t>
            </a:r>
            <a:r>
              <a:rPr lang="en-US" dirty="0" err="1" smtClean="0"/>
              <a:t>Gemba</a:t>
            </a:r>
            <a:endParaRPr lang="en-US" dirty="0" smtClean="0"/>
          </a:p>
          <a:p>
            <a:r>
              <a:rPr lang="en-US" dirty="0" smtClean="0"/>
              <a:t>Develop Facilitation / Learning strategy</a:t>
            </a:r>
          </a:p>
          <a:p>
            <a:pPr lvl="1"/>
            <a:r>
              <a:rPr lang="en-US" dirty="0" smtClean="0"/>
              <a:t>Prep the host company</a:t>
            </a:r>
          </a:p>
          <a:p>
            <a:pPr lvl="1"/>
            <a:r>
              <a:rPr lang="en-US" dirty="0" smtClean="0"/>
              <a:t>How can I make this a learning experience?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06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work </a:t>
            </a:r>
          </a:p>
          <a:p>
            <a:pPr marL="109728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Gives the host company a template to work to</a:t>
            </a:r>
          </a:p>
          <a:p>
            <a:pPr lvl="1"/>
            <a:r>
              <a:rPr lang="en-US" dirty="0" smtClean="0"/>
              <a:t>Events are more efficient and informative</a:t>
            </a:r>
          </a:p>
          <a:p>
            <a:pPr lvl="1"/>
            <a:r>
              <a:rPr lang="en-US" dirty="0" smtClean="0"/>
              <a:t>Hones in on key deliverables </a:t>
            </a:r>
          </a:p>
          <a:p>
            <a:pPr lvl="1"/>
            <a:r>
              <a:rPr lang="en-US" dirty="0" smtClean="0"/>
              <a:t>Provides a baseline for benchmarking improvement</a:t>
            </a:r>
          </a:p>
        </p:txBody>
      </p:sp>
    </p:spTree>
    <p:extLst>
      <p:ext uri="{BB962C8B-B14F-4D97-AF65-F5344CB8AC3E}">
        <p14:creationId xmlns:p14="http://schemas.microsoft.com/office/powerpoint/2010/main" val="4087819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146" y="312738"/>
            <a:ext cx="5628578" cy="63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31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7" y="468313"/>
            <a:ext cx="5160227" cy="611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59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Facilitator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Summarizes key learnings and focus features</a:t>
            </a:r>
          </a:p>
          <a:p>
            <a:r>
              <a:rPr lang="en-US" dirty="0" smtClean="0"/>
              <a:t>Archives the event</a:t>
            </a:r>
          </a:p>
          <a:p>
            <a:r>
              <a:rPr lang="en-US" dirty="0" smtClean="0"/>
              <a:t>Primary use as a “memory jogger” </a:t>
            </a:r>
          </a:p>
          <a:p>
            <a:r>
              <a:rPr lang="en-US" dirty="0" smtClean="0"/>
              <a:t>Can be used as evidence in a change effort</a:t>
            </a:r>
          </a:p>
          <a:p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Executive summary</a:t>
            </a:r>
          </a:p>
          <a:p>
            <a:pPr lvl="1"/>
            <a:r>
              <a:rPr lang="en-US" dirty="0" smtClean="0"/>
              <a:t>Agenda</a:t>
            </a:r>
          </a:p>
          <a:p>
            <a:pPr lvl="1"/>
            <a:r>
              <a:rPr lang="en-US" dirty="0" smtClean="0"/>
              <a:t>Key points with lots of pictures</a:t>
            </a:r>
          </a:p>
          <a:p>
            <a:pPr lvl="1"/>
            <a:r>
              <a:rPr lang="en-US" dirty="0" smtClean="0"/>
              <a:t>Consortia members review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04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598" y="423863"/>
            <a:ext cx="4701229" cy="618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67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959" y="323850"/>
            <a:ext cx="5101683" cy="61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4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b="1" dirty="0" smtClean="0">
                <a:latin typeface="Arial" charset="0"/>
              </a:rPr>
              <a:t>Richard </a:t>
            </a:r>
            <a:r>
              <a:rPr lang="en-US" altLang="en-US" sz="2400" b="1" dirty="0" err="1" smtClean="0">
                <a:latin typeface="Arial" charset="0"/>
              </a:rPr>
              <a:t>Wiltse</a:t>
            </a:r>
            <a:endParaRPr lang="en-US" altLang="en-US" sz="24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i="1" dirty="0" smtClean="0">
                <a:latin typeface="Arial" charset="0"/>
              </a:rPr>
              <a:t>  </a:t>
            </a:r>
            <a:r>
              <a:rPr lang="en-US" altLang="en-US" sz="1800" i="1" dirty="0" err="1" smtClean="0">
                <a:latin typeface="Arial" charset="0"/>
              </a:rPr>
              <a:t>Tremco</a:t>
            </a:r>
            <a:r>
              <a:rPr lang="en-US" altLang="en-US" sz="1800" i="1" dirty="0" smtClean="0">
                <a:latin typeface="Arial" charset="0"/>
              </a:rPr>
              <a:t> Commercial Sealants &amp; Waterproofing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200" i="1" dirty="0" smtClean="0">
              <a:solidFill>
                <a:srgbClr val="1E19A3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latin typeface="Arial" charset="0"/>
              </a:rPr>
              <a:t>Master Black Belt developing Lean Six Sigma teams and continuous improvement culture across organizations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18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latin typeface="Arial" charset="0"/>
              </a:rPr>
              <a:t>Founded the  </a:t>
            </a:r>
            <a:r>
              <a:rPr lang="en-US" sz="1800" dirty="0">
                <a:latin typeface="Arial" charset="0"/>
              </a:rPr>
              <a:t>AME </a:t>
            </a:r>
            <a:r>
              <a:rPr lang="en-US" sz="1800" dirty="0" smtClean="0">
                <a:latin typeface="Arial" charset="0"/>
              </a:rPr>
              <a:t>Lean Consortia Cleveland chapter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18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latin typeface="Arial" charset="0"/>
              </a:rPr>
              <a:t>Education: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latin typeface="Arial" charset="0"/>
              </a:rPr>
              <a:t>B.S. </a:t>
            </a:r>
            <a:r>
              <a:rPr lang="en-US" sz="1800" dirty="0">
                <a:latin typeface="Arial" charset="0"/>
              </a:rPr>
              <a:t>– </a:t>
            </a:r>
            <a:r>
              <a:rPr lang="en-US" sz="1800" dirty="0" smtClean="0">
                <a:latin typeface="Arial" charset="0"/>
              </a:rPr>
              <a:t>Illinois State University, 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latin typeface="Arial" charset="0"/>
              </a:rPr>
              <a:t>MBA – Shenandoah University, 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latin typeface="Arial" charset="0"/>
              </a:rPr>
              <a:t>Master Black Belt – Ohio State/MoreSteam.com</a:t>
            </a:r>
            <a:endParaRPr lang="en-US" altLang="en-US" sz="1800" dirty="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679" y="457200"/>
            <a:ext cx="4641695" cy="61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04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776" y="412750"/>
            <a:ext cx="5285678" cy="60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50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3249"/>
          </a:xfrm>
        </p:spPr>
        <p:txBody>
          <a:bodyPr>
            <a:normAutofit/>
          </a:bodyPr>
          <a:lstStyle/>
          <a:p>
            <a:r>
              <a:rPr lang="en-US" dirty="0" smtClean="0"/>
              <a:t>Facilitator Report – Consortia Member Review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578" y="1137424"/>
            <a:ext cx="4884234" cy="54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88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Focused Benchmarking</a:t>
            </a:r>
          </a:p>
          <a:p>
            <a:pPr lvl="1"/>
            <a:r>
              <a:rPr lang="en-US" dirty="0" smtClean="0"/>
              <a:t>Use of surveys to provides a complete and quantifiable baseline used for gap analysis</a:t>
            </a:r>
          </a:p>
          <a:p>
            <a:pPr lvl="1"/>
            <a:r>
              <a:rPr lang="en-US" dirty="0" smtClean="0"/>
              <a:t>Pre-Benchmark visit to develop facilitation strategy</a:t>
            </a:r>
          </a:p>
          <a:p>
            <a:pPr lvl="1"/>
            <a:r>
              <a:rPr lang="en-US" dirty="0" smtClean="0"/>
              <a:t>Follows a comprehensive standard process which includes facilitated discussions and feedback to the host company</a:t>
            </a:r>
          </a:p>
          <a:p>
            <a:pPr lvl="1"/>
            <a:r>
              <a:rPr lang="en-US" dirty="0" smtClean="0"/>
              <a:t>Archived Reports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concept </a:t>
            </a:r>
          </a:p>
          <a:p>
            <a:pPr lvl="1"/>
            <a:r>
              <a:rPr lang="en-US" dirty="0" smtClean="0"/>
              <a:t>Nationwide surveys in development</a:t>
            </a:r>
          </a:p>
          <a:p>
            <a:pPr lvl="1"/>
            <a:r>
              <a:rPr lang="en-US" dirty="0" smtClean="0"/>
              <a:t>Surveys to include summarized score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Best practice</a:t>
            </a:r>
          </a:p>
          <a:p>
            <a:pPr lvl="1"/>
            <a:r>
              <a:rPr lang="en-US" dirty="0" smtClean="0"/>
              <a:t>Go outside the Consortia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Standard Work needs to be improved</a:t>
            </a:r>
          </a:p>
          <a:p>
            <a:pPr lvl="1"/>
            <a:r>
              <a:rPr lang="en-US" dirty="0" smtClean="0"/>
              <a:t>Template to use in each Benchmarking session</a:t>
            </a:r>
          </a:p>
          <a:p>
            <a:endParaRPr lang="en-US" dirty="0"/>
          </a:p>
          <a:p>
            <a:r>
              <a:rPr lang="en-US" dirty="0" smtClean="0"/>
              <a:t>Kill Industrial tourism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068396" y="5543550"/>
            <a:ext cx="97155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CF4394-0BA9-41B2-9961-BAC6421C552C}" type="slidenum">
              <a:rPr lang="en-US" altLang="en-US" sz="900">
                <a:solidFill>
                  <a:srgbClr val="7F7F7F"/>
                </a:solidFill>
                <a:latin typeface="Calibri"/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900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58372" name="Title 5"/>
          <p:cNvSpPr>
            <a:spLocks noGrp="1"/>
          </p:cNvSpPr>
          <p:nvPr>
            <p:ph type="title" idx="4294967295"/>
          </p:nvPr>
        </p:nvSpPr>
        <p:spPr>
          <a:xfrm>
            <a:off x="1156447" y="971551"/>
            <a:ext cx="6172200" cy="5369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cs typeface="Arial" charset="0"/>
              </a:rPr>
              <a:t>Questions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010785"/>
            <a:ext cx="1651655" cy="31522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3168306" y="3714750"/>
            <a:ext cx="1385865" cy="392627"/>
          </a:xfrm>
          <a:prstGeom prst="wedgeRectCallout">
            <a:avLst>
              <a:gd name="adj1" fmla="val 142926"/>
              <a:gd name="adj2" fmla="val 5751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ever encountered ....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3486151" y="4657725"/>
            <a:ext cx="2048440" cy="400050"/>
          </a:xfrm>
          <a:prstGeom prst="wedgeRectCallout">
            <a:avLst>
              <a:gd name="adj1" fmla="val 73870"/>
              <a:gd name="adj2" fmla="val -15612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explain more how you’ve approached ….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3607931" y="3016891"/>
            <a:ext cx="1758039" cy="318779"/>
          </a:xfrm>
          <a:prstGeom prst="wedgeRectCallout">
            <a:avLst>
              <a:gd name="adj1" fmla="val 81773"/>
              <a:gd name="adj2" fmla="val 24279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have you handled ....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1570" y="2048809"/>
            <a:ext cx="1828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</a:rPr>
              <a:t>Richard </a:t>
            </a:r>
            <a:r>
              <a:rPr lang="en-US" b="1" dirty="0" err="1">
                <a:solidFill>
                  <a:prstClr val="black"/>
                </a:solidFill>
                <a:latin typeface="Arial" charset="0"/>
              </a:rPr>
              <a:t>Wiltse</a:t>
            </a:r>
            <a:endParaRPr lang="en-US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i="1" dirty="0" err="1">
                <a:solidFill>
                  <a:prstClr val="black"/>
                </a:solidFill>
                <a:latin typeface="Arial" charset="0"/>
              </a:rPr>
              <a:t>Tremco</a:t>
            </a:r>
            <a:r>
              <a:rPr lang="en-US" sz="1350" i="1" dirty="0">
                <a:solidFill>
                  <a:prstClr val="black"/>
                </a:solidFill>
                <a:latin typeface="Arial" charset="0"/>
              </a:rPr>
              <a:t> Inc., MBB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010784"/>
            <a:ext cx="753039" cy="70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93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6200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i="1" dirty="0" smtClean="0">
                <a:solidFill>
                  <a:srgbClr val="008A7D"/>
                </a:solidFill>
              </a:rPr>
              <a:t>Good</a:t>
            </a:r>
            <a:r>
              <a:rPr lang="en-US" sz="4400" dirty="0" smtClean="0"/>
              <a:t> is </a:t>
            </a:r>
          </a:p>
          <a:p>
            <a:pPr marL="0" indent="0">
              <a:buNone/>
            </a:pPr>
            <a:r>
              <a:rPr lang="en-US" sz="4400" dirty="0" smtClean="0"/>
              <a:t>              the Enemy of Best</a:t>
            </a:r>
            <a:br>
              <a:rPr lang="en-US" sz="44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4400" i="1" dirty="0" smtClean="0">
                <a:solidFill>
                  <a:srgbClr val="008A7D"/>
                </a:solidFill>
              </a:rPr>
              <a:t>Best </a:t>
            </a:r>
            <a:r>
              <a:rPr lang="en-US" sz="4400" dirty="0" smtClean="0"/>
              <a:t>is </a:t>
            </a:r>
          </a:p>
          <a:p>
            <a:pPr marL="0" indent="0">
              <a:buNone/>
            </a:pPr>
            <a:r>
              <a:rPr lang="en-US" sz="4400" dirty="0" smtClean="0"/>
              <a:t>              the Enemy of </a:t>
            </a:r>
            <a:r>
              <a:rPr lang="en-US" sz="4400" i="1" dirty="0" smtClean="0">
                <a:solidFill>
                  <a:srgbClr val="008A7D"/>
                </a:solidFill>
              </a:rPr>
              <a:t>Better</a:t>
            </a:r>
            <a:endParaRPr lang="en-US" sz="4400" i="1" dirty="0">
              <a:solidFill>
                <a:srgbClr val="008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817927" y="533400"/>
            <a:ext cx="7380215" cy="3048000"/>
          </a:xfrm>
          <a:prstGeom prst="wedgeRectCallout">
            <a:avLst>
              <a:gd name="adj1" fmla="val 4758"/>
              <a:gd name="adj2" fmla="val 74681"/>
            </a:avLst>
          </a:prstGeom>
          <a:solidFill>
            <a:srgbClr val="E8E8E8"/>
          </a:solidFill>
          <a:ln>
            <a:solidFill>
              <a:srgbClr val="008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762000"/>
            <a:ext cx="6846815" cy="2667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232323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en-US" sz="2800" dirty="0" smtClean="0">
                <a:solidFill>
                  <a:srgbClr val="008A7D"/>
                </a:solidFill>
                <a:latin typeface="Georgia" panose="02040502050405020303" pitchFamily="18" charset="0"/>
              </a:rPr>
              <a:t>“We </a:t>
            </a:r>
            <a:r>
              <a:rPr lang="en-US" sz="2800" dirty="0">
                <a:solidFill>
                  <a:srgbClr val="008A7D"/>
                </a:solidFill>
                <a:latin typeface="Georgia" panose="02040502050405020303" pitchFamily="18" charset="0"/>
              </a:rPr>
              <a:t>still haven't played Madison Square Garden. That's a benchmark. Something will have gone seriously wrong if we don't play Madison Square Garden for this </a:t>
            </a:r>
            <a:r>
              <a:rPr lang="en-US" sz="2800" dirty="0" smtClean="0">
                <a:solidFill>
                  <a:srgbClr val="008A7D"/>
                </a:solidFill>
                <a:latin typeface="Georgia" panose="02040502050405020303" pitchFamily="18" charset="0"/>
              </a:rPr>
              <a:t>album.”</a:t>
            </a:r>
          </a:p>
          <a:p>
            <a:pPr marL="0" indent="0">
              <a:lnSpc>
                <a:spcPct val="160000"/>
              </a:lnSpc>
              <a:spcAft>
                <a:spcPts val="600"/>
              </a:spcAft>
              <a:buNone/>
            </a:pPr>
            <a:endParaRPr lang="en-US" dirty="0" smtClean="0">
              <a:solidFill>
                <a:srgbClr val="008A7D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232323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232323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232323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232323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232323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2323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267200"/>
            <a:ext cx="263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32323"/>
                </a:solidFill>
              </a:rPr>
              <a:t>Dan Hawkins</a:t>
            </a:r>
          </a:p>
          <a:p>
            <a:r>
              <a:rPr lang="en-US" dirty="0">
                <a:solidFill>
                  <a:srgbClr val="232323"/>
                </a:solidFill>
              </a:rPr>
              <a:t>English Rock Guitarist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The continuous process of searching, identifying, and adapting new ideas for methods, practices, and processes….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continuous process of measuring our products, services, and practices against the toughest competitors or industry leaders.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search for Best Practice ! </a:t>
            </a:r>
          </a:p>
        </p:txBody>
      </p:sp>
    </p:spTree>
    <p:extLst>
      <p:ext uri="{BB962C8B-B14F-4D97-AF65-F5344CB8AC3E}">
        <p14:creationId xmlns:p14="http://schemas.microsoft.com/office/powerpoint/2010/main" val="32451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 goal of Benchmarking: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“Actionable Intelligence”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766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8676"/>
            <a:ext cx="7886700" cy="391129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Has your company ever performed a formal Benchmarking event?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58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10601</TotalTime>
  <Words>1557</Words>
  <Application>Microsoft Office PowerPoint</Application>
  <PresentationFormat>On-screen Show (4:3)</PresentationFormat>
  <Paragraphs>257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</vt:lpstr>
      <vt:lpstr>Calibri</vt:lpstr>
      <vt:lpstr>georgia</vt:lpstr>
      <vt:lpstr>georgia</vt:lpstr>
      <vt:lpstr>Helvetica Neue</vt:lpstr>
      <vt:lpstr>Lucida Sans Unicode</vt:lpstr>
      <vt:lpstr>Verdana</vt:lpstr>
      <vt:lpstr>Vijaya</vt:lpstr>
      <vt:lpstr>Wingdings</vt:lpstr>
      <vt:lpstr>Wingdings 2</vt:lpstr>
      <vt:lpstr>Wingdings 3</vt:lpstr>
      <vt:lpstr>1_Concourse</vt:lpstr>
      <vt:lpstr>1_Custom Design</vt:lpstr>
      <vt:lpstr>3_Office Theme</vt:lpstr>
      <vt:lpstr>Focused Benchmarking Current State to Best in Class  </vt:lpstr>
      <vt:lpstr>About Tremco Commercial Sealants and Waterproofing – </vt:lpstr>
      <vt:lpstr>About AME Cleveland Lean Consortia</vt:lpstr>
      <vt:lpstr>Background</vt:lpstr>
      <vt:lpstr>PowerPoint Presentation</vt:lpstr>
      <vt:lpstr>PowerPoint Presentation</vt:lpstr>
      <vt:lpstr>Benchmarking: </vt:lpstr>
      <vt:lpstr>The simple goal of Benchmarking: </vt:lpstr>
      <vt:lpstr>PowerPoint Presentation</vt:lpstr>
      <vt:lpstr>Presentation agenda</vt:lpstr>
      <vt:lpstr>Brief history of Benchmarking</vt:lpstr>
      <vt:lpstr>Benchmarking</vt:lpstr>
      <vt:lpstr>Xerox</vt:lpstr>
      <vt:lpstr>Xerox</vt:lpstr>
      <vt:lpstr>Xerox Benchmarking results – early 1990’s</vt:lpstr>
      <vt:lpstr>Types of Benchmarking</vt:lpstr>
      <vt:lpstr>Definitions</vt:lpstr>
      <vt:lpstr>Definitions…. cont</vt:lpstr>
      <vt:lpstr>Why Benchmark? </vt:lpstr>
      <vt:lpstr>Success factors</vt:lpstr>
      <vt:lpstr>“Focused” Benchmarking</vt:lpstr>
      <vt:lpstr>Pre-Benchmark Survey – TPM </vt:lpstr>
      <vt:lpstr>PowerPoint Presentation</vt:lpstr>
      <vt:lpstr>Q1: Describe your companies maintenance program.</vt:lpstr>
      <vt:lpstr>Q1: Describe your companies maintenance program.</vt:lpstr>
      <vt:lpstr>Q5: Do key performance indicators (KPI's) exist for maintenance and are the KPI's being monitored?</vt:lpstr>
      <vt:lpstr>Q5: Do key performance indicators (KPI's) exist for maintenance and are the KPI's being monitored?</vt:lpstr>
      <vt:lpstr>Q11: Is there an autonomous maintenance program?</vt:lpstr>
      <vt:lpstr>Q11: Is there an autonomous maintenance program?</vt:lpstr>
      <vt:lpstr>Q17: What percentage of  work orders are planned vs reactive?</vt:lpstr>
      <vt:lpstr>Q17: What percentage of  work orders are planned vs reactive?</vt:lpstr>
      <vt:lpstr>Benchmarking Survey</vt:lpstr>
      <vt:lpstr>Pre-Benchmark visit</vt:lpstr>
      <vt:lpstr>Benchmarking event</vt:lpstr>
      <vt:lpstr>PowerPoint Presentation</vt:lpstr>
      <vt:lpstr>PowerPoint Presentation</vt:lpstr>
      <vt:lpstr>Benchmark Facilitator Report</vt:lpstr>
      <vt:lpstr>PowerPoint Presentation</vt:lpstr>
      <vt:lpstr>PowerPoint Presentation</vt:lpstr>
      <vt:lpstr>PowerPoint Presentation</vt:lpstr>
      <vt:lpstr>PowerPoint Presentation</vt:lpstr>
      <vt:lpstr>Facilitator Report – Consortia Member Review</vt:lpstr>
      <vt:lpstr>Summary</vt:lpstr>
      <vt:lpstr>Challenges and Lessons Learned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Silicone</dc:title>
  <dc:creator>Richard Wiltse</dc:creator>
  <cp:lastModifiedBy>Richard Wiltse</cp:lastModifiedBy>
  <cp:revision>143</cp:revision>
  <dcterms:created xsi:type="dcterms:W3CDTF">2014-05-07T19:30:50Z</dcterms:created>
  <dcterms:modified xsi:type="dcterms:W3CDTF">2016-02-17T19:33:08Z</dcterms:modified>
</cp:coreProperties>
</file>