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72" r:id="rId2"/>
    <p:sldMasterId id="2147483684" r:id="rId3"/>
    <p:sldMasterId id="2147483688" r:id="rId4"/>
  </p:sldMasterIdLst>
  <p:notesMasterIdLst>
    <p:notesMasterId r:id="rId44"/>
  </p:notesMasterIdLst>
  <p:sldIdLst>
    <p:sldId id="293" r:id="rId5"/>
    <p:sldId id="296" r:id="rId6"/>
    <p:sldId id="301" r:id="rId7"/>
    <p:sldId id="275" r:id="rId8"/>
    <p:sldId id="278" r:id="rId9"/>
    <p:sldId id="280" r:id="rId10"/>
    <p:sldId id="257" r:id="rId11"/>
    <p:sldId id="282" r:id="rId12"/>
    <p:sldId id="258" r:id="rId13"/>
    <p:sldId id="284" r:id="rId14"/>
    <p:sldId id="259" r:id="rId15"/>
    <p:sldId id="283" r:id="rId16"/>
    <p:sldId id="285" r:id="rId17"/>
    <p:sldId id="263" r:id="rId18"/>
    <p:sldId id="281" r:id="rId19"/>
    <p:sldId id="291" r:id="rId20"/>
    <p:sldId id="286" r:id="rId21"/>
    <p:sldId id="260" r:id="rId22"/>
    <p:sldId id="287" r:id="rId23"/>
    <p:sldId id="288" r:id="rId24"/>
    <p:sldId id="277" r:id="rId25"/>
    <p:sldId id="276" r:id="rId26"/>
    <p:sldId id="279" r:id="rId27"/>
    <p:sldId id="272" r:id="rId28"/>
    <p:sldId id="302" r:id="rId29"/>
    <p:sldId id="262" r:id="rId30"/>
    <p:sldId id="292" r:id="rId31"/>
    <p:sldId id="271" r:id="rId32"/>
    <p:sldId id="270" r:id="rId33"/>
    <p:sldId id="273" r:id="rId34"/>
    <p:sldId id="274" r:id="rId35"/>
    <p:sldId id="289" r:id="rId36"/>
    <p:sldId id="290" r:id="rId37"/>
    <p:sldId id="266" r:id="rId38"/>
    <p:sldId id="264" r:id="rId39"/>
    <p:sldId id="265" r:id="rId40"/>
    <p:sldId id="267" r:id="rId41"/>
    <p:sldId id="268"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E"/>
    <a:srgbClr val="3B3B3B"/>
    <a:srgbClr val="474747"/>
    <a:srgbClr val="000099"/>
    <a:srgbClr val="00A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9A95A-3BD6-46AF-AE41-FFA9D5C4D5CA}" type="datetimeFigureOut">
              <a:rPr lang="en-US" smtClean="0"/>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0FD61-D94A-428F-94D8-B57813A2B9A0}" type="slidenum">
              <a:rPr lang="en-US" smtClean="0"/>
              <a:t>‹#›</a:t>
            </a:fld>
            <a:endParaRPr lang="en-US"/>
          </a:p>
        </p:txBody>
      </p:sp>
    </p:spTree>
    <p:extLst>
      <p:ext uri="{BB962C8B-B14F-4D97-AF65-F5344CB8AC3E}">
        <p14:creationId xmlns:p14="http://schemas.microsoft.com/office/powerpoint/2010/main" val="225383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9350" y="685800"/>
            <a:ext cx="2979738" cy="2236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745435" y="3222886"/>
            <a:ext cx="5485158"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4437">
              <a:defRPr/>
            </a:pPr>
            <a:r>
              <a:rPr lang="en-US" sz="1400" b="1" i="1" dirty="0">
                <a:solidFill>
                  <a:srgbClr val="006600"/>
                </a:solidFill>
                <a:cs typeface="Vijaya" panose="020B0604020202020204" pitchFamily="34" charset="0"/>
              </a:rPr>
              <a:t>WELCOME</a:t>
            </a:r>
            <a:r>
              <a:rPr lang="en-US" sz="1400" b="1" i="1" dirty="0">
                <a:solidFill>
                  <a:prstClr val="black"/>
                </a:solidFill>
              </a:rPr>
              <a:t>  to “DOE:  From Hunch to Crunch </a:t>
            </a:r>
            <a:r>
              <a:rPr lang="en-US" sz="1400" dirty="0">
                <a:solidFill>
                  <a:prstClr val="black"/>
                </a:solidFill>
              </a:rPr>
              <a:t>… I’m Ellen Milnes from MoreSteam.com and will be today’s program moderator.</a:t>
            </a:r>
          </a:p>
          <a:p>
            <a:pPr defTabSz="904437">
              <a:defRPr/>
            </a:pPr>
            <a:endParaRPr lang="en-US" sz="1400" dirty="0">
              <a:solidFill>
                <a:prstClr val="black"/>
              </a:solidFill>
            </a:endParaRPr>
          </a:p>
          <a:p>
            <a:pPr defTabSz="904437">
              <a:defRPr/>
            </a:pPr>
            <a:r>
              <a:rPr lang="en-US" sz="1400" dirty="0">
                <a:solidFill>
                  <a:prstClr val="black"/>
                </a:solidFill>
              </a:rPr>
              <a:t>This program is part of our monthly Master Black Belt Webcast Series </a:t>
            </a:r>
            <a:r>
              <a:rPr lang="en-US" sz="1600" b="1" dirty="0">
                <a:solidFill>
                  <a:prstClr val="black"/>
                </a:solidFill>
              </a:rPr>
              <a:t>sponsored by MoreSteam.com</a:t>
            </a:r>
            <a:r>
              <a:rPr lang="en-US" sz="1400" dirty="0">
                <a:solidFill>
                  <a:prstClr val="black"/>
                </a:solidFill>
              </a:rPr>
              <a:t>.</a:t>
            </a:r>
          </a:p>
          <a:p>
            <a:pPr defTabSz="904437">
              <a:defRPr/>
            </a:pPr>
            <a:r>
              <a:rPr lang="en-US" dirty="0">
                <a:solidFill>
                  <a:prstClr val="black"/>
                </a:solidFill>
              </a:rPr>
              <a:t> </a:t>
            </a:r>
          </a:p>
          <a:p>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35F911-5F00-492F-9ECD-7B498CD497E5}" type="slidenum">
              <a:rPr lang="en-US" altLang="en-US" smtClean="0">
                <a:solidFill>
                  <a:prstClr val="black"/>
                </a:solidFill>
                <a:latin typeface="Arial" charset="0"/>
              </a:rPr>
              <a:pPr eaLnBrk="1" hangingPunct="1">
                <a:spcBef>
                  <a:spcPct val="0"/>
                </a:spcBef>
              </a:pPr>
              <a:t>1</a:t>
            </a:fld>
            <a:endParaRPr lang="en-US" altLang="en-US" smtClean="0">
              <a:solidFill>
                <a:prstClr val="black"/>
              </a:solidFill>
              <a:latin typeface="Arial" charset="0"/>
            </a:endParaRPr>
          </a:p>
        </p:txBody>
      </p:sp>
    </p:spTree>
    <p:extLst>
      <p:ext uri="{BB962C8B-B14F-4D97-AF65-F5344CB8AC3E}">
        <p14:creationId xmlns:p14="http://schemas.microsoft.com/office/powerpoint/2010/main" val="172491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2305050" y="600075"/>
            <a:ext cx="2659063" cy="199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1"/>
          <p:cNvSpPr>
            <a:spLocks noGrp="1"/>
          </p:cNvSpPr>
          <p:nvPr/>
        </p:nvSpPr>
        <p:spPr bwMode="auto">
          <a:xfrm>
            <a:off x="686421" y="4344025"/>
            <a:ext cx="5485158" cy="4114488"/>
          </a:xfrm>
          <a:prstGeom prst="rect">
            <a:avLst/>
          </a:prstGeom>
        </p:spPr>
        <p:txBody>
          <a:bodyPr lIns="89730" tIns="44865" rIns="89730" bIns="44865"/>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fontAlgn="base">
              <a:spcAft>
                <a:spcPct val="0"/>
              </a:spcAft>
            </a:pPr>
            <a:endParaRPr lang="en-US" altLang="en-US">
              <a:solidFill>
                <a:prstClr val="black"/>
              </a:solidFill>
            </a:endParaRPr>
          </a:p>
        </p:txBody>
      </p:sp>
      <p:sp>
        <p:nvSpPr>
          <p:cNvPr id="4" name="Rectangle 3"/>
          <p:cNvSpPr>
            <a:spLocks noGrp="1" noChangeArrowheads="1"/>
          </p:cNvSpPr>
          <p:nvPr>
            <p:ph type="body" idx="3"/>
          </p:nvPr>
        </p:nvSpPr>
        <p:spPr bwMode="auto">
          <a:xfrm>
            <a:off x="686421" y="2848131"/>
            <a:ext cx="5484813" cy="6071016"/>
          </a:xfrm>
          <a:noFill/>
        </p:spPr>
        <p:txBody>
          <a:bodyPr wrap="square" lIns="90524" tIns="45263" rIns="90524" bIns="45263" numCol="1" anchor="t" anchorCtr="0" compatLnSpc="1">
            <a:prstTxWarp prst="textNoShape">
              <a:avLst/>
            </a:prstTxWarp>
          </a:bodyPr>
          <a:lstStyle/>
          <a:p>
            <a:r>
              <a:rPr lang="en-US" dirty="0"/>
              <a:t>Richard is a Divisional Black Belt for </a:t>
            </a:r>
            <a:r>
              <a:rPr lang="en-US" dirty="0" err="1"/>
              <a:t>Tremco</a:t>
            </a:r>
            <a:r>
              <a:rPr lang="en-US" dirty="0"/>
              <a:t> Incorporated, a leading manufacturer of Sealants and Waterproofing technologies.   During his tenure at </a:t>
            </a:r>
            <a:r>
              <a:rPr lang="en-US" dirty="0" err="1"/>
              <a:t>Tremco</a:t>
            </a:r>
            <a:r>
              <a:rPr lang="en-US" dirty="0"/>
              <a:t>, Richard has been instrumental in developing Lean Six Sigma teams and sustainment systems that have accounted for a 27% improvement in productivity and over $500,000 in hard savings in a multi-facility environment.  </a:t>
            </a:r>
          </a:p>
          <a:p>
            <a:r>
              <a:rPr lang="en-US" dirty="0"/>
              <a:t> </a:t>
            </a:r>
          </a:p>
          <a:p>
            <a:r>
              <a:rPr lang="en-US" dirty="0"/>
              <a:t>Richard further developed the Continuous Improvement spirit across all levels of the </a:t>
            </a:r>
            <a:r>
              <a:rPr lang="en-US" dirty="0" err="1"/>
              <a:t>Tremco</a:t>
            </a:r>
            <a:r>
              <a:rPr lang="en-US" dirty="0"/>
              <a:t> organization, and subsequently introduced the “small k” process for idea generation.  To date, this process has accounted for over 1,000 small ideas that have further increased productivity and spawned numerous Lean Six Sigma teams.  Richard has also promoted Lean in the broader community by starting the Cleveland AME Lean Consortia.  </a:t>
            </a:r>
          </a:p>
          <a:p>
            <a:r>
              <a:rPr lang="en-US" dirty="0"/>
              <a:t> </a:t>
            </a:r>
          </a:p>
          <a:p>
            <a:r>
              <a:rPr lang="en-US" dirty="0"/>
              <a:t>Richard recently received his Master Black Belt certification from Ohio State – MoreSteam. He holds an MBA from Shenandoah University and a BS from Illinois State University.</a:t>
            </a:r>
            <a:endParaRPr lang="en-US" sz="1400" dirty="0"/>
          </a:p>
        </p:txBody>
      </p:sp>
    </p:spTree>
    <p:extLst>
      <p:ext uri="{BB962C8B-B14F-4D97-AF65-F5344CB8AC3E}">
        <p14:creationId xmlns:p14="http://schemas.microsoft.com/office/powerpoint/2010/main" val="35179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0FD61-D94A-428F-94D8-B57813A2B9A0}" type="slidenum">
              <a:rPr lang="en-US" smtClean="0"/>
              <a:t>22</a:t>
            </a:fld>
            <a:endParaRPr lang="en-US"/>
          </a:p>
        </p:txBody>
      </p:sp>
    </p:spTree>
    <p:extLst>
      <p:ext uri="{BB962C8B-B14F-4D97-AF65-F5344CB8AC3E}">
        <p14:creationId xmlns:p14="http://schemas.microsoft.com/office/powerpoint/2010/main" val="122085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6" tIns="45679" rIns="91356" bIns="45679" anchor="b"/>
          <a:lstStyle>
            <a:lvl1pPr defTabSz="930275" eaLnBrk="0" hangingPunct="0">
              <a:spcBef>
                <a:spcPct val="30000"/>
              </a:spcBef>
              <a:defRPr sz="1200">
                <a:solidFill>
                  <a:schemeClr val="tx1"/>
                </a:solidFill>
                <a:latin typeface="Calibri" pitchFamily="34" charset="0"/>
              </a:defRPr>
            </a:lvl1pPr>
            <a:lvl2pPr marL="742950" indent="-285750" defTabSz="930275" eaLnBrk="0" hangingPunct="0">
              <a:spcBef>
                <a:spcPct val="30000"/>
              </a:spcBef>
              <a:defRPr sz="1200">
                <a:solidFill>
                  <a:schemeClr val="tx1"/>
                </a:solidFill>
                <a:latin typeface="Calibri" pitchFamily="34" charset="0"/>
              </a:defRPr>
            </a:lvl2pPr>
            <a:lvl3pPr marL="1143000" indent="-228600" defTabSz="930275" eaLnBrk="0" hangingPunct="0">
              <a:spcBef>
                <a:spcPct val="30000"/>
              </a:spcBef>
              <a:defRPr sz="1200">
                <a:solidFill>
                  <a:schemeClr val="tx1"/>
                </a:solidFill>
                <a:latin typeface="Calibri" pitchFamily="34" charset="0"/>
              </a:defRPr>
            </a:lvl3pPr>
            <a:lvl4pPr marL="1600200" indent="-228600" defTabSz="930275" eaLnBrk="0" hangingPunct="0">
              <a:spcBef>
                <a:spcPct val="30000"/>
              </a:spcBef>
              <a:defRPr sz="1200">
                <a:solidFill>
                  <a:schemeClr val="tx1"/>
                </a:solidFill>
                <a:latin typeface="Calibri" pitchFamily="34" charset="0"/>
              </a:defRPr>
            </a:lvl4pPr>
            <a:lvl5pPr marL="2057400" indent="-228600" defTabSz="930275" eaLnBrk="0" hangingPunct="0">
              <a:spcBef>
                <a:spcPct val="30000"/>
              </a:spcBef>
              <a:defRPr sz="1200">
                <a:solidFill>
                  <a:schemeClr val="tx1"/>
                </a:solidFill>
                <a:latin typeface="Calibri" pitchFamily="34" charset="0"/>
              </a:defRPr>
            </a:lvl5pPr>
            <a:lvl6pPr marL="2514600" indent="-228600" defTabSz="930275" eaLnBrk="0" fontAlgn="base" hangingPunct="0">
              <a:spcBef>
                <a:spcPct val="30000"/>
              </a:spcBef>
              <a:spcAft>
                <a:spcPct val="0"/>
              </a:spcAft>
              <a:defRPr sz="1200">
                <a:solidFill>
                  <a:schemeClr val="tx1"/>
                </a:solidFill>
                <a:latin typeface="Calibri" pitchFamily="34" charset="0"/>
              </a:defRPr>
            </a:lvl6pPr>
            <a:lvl7pPr marL="2971800" indent="-228600" defTabSz="930275" eaLnBrk="0" fontAlgn="base" hangingPunct="0">
              <a:spcBef>
                <a:spcPct val="30000"/>
              </a:spcBef>
              <a:spcAft>
                <a:spcPct val="0"/>
              </a:spcAft>
              <a:defRPr sz="1200">
                <a:solidFill>
                  <a:schemeClr val="tx1"/>
                </a:solidFill>
                <a:latin typeface="Calibri" pitchFamily="34" charset="0"/>
              </a:defRPr>
            </a:lvl7pPr>
            <a:lvl8pPr marL="3429000" indent="-228600" defTabSz="930275" eaLnBrk="0" fontAlgn="base" hangingPunct="0">
              <a:spcBef>
                <a:spcPct val="30000"/>
              </a:spcBef>
              <a:spcAft>
                <a:spcPct val="0"/>
              </a:spcAft>
              <a:defRPr sz="1200">
                <a:solidFill>
                  <a:schemeClr val="tx1"/>
                </a:solidFill>
                <a:latin typeface="Calibri" pitchFamily="34" charset="0"/>
              </a:defRPr>
            </a:lvl8pPr>
            <a:lvl9pPr marL="3886200" indent="-228600" defTabSz="930275"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AE82EFB4-1A79-467E-8815-E0B8E7A5B83B}" type="slidenum">
              <a:rPr lang="en-US" altLang="en-US" sz="1100">
                <a:solidFill>
                  <a:srgbClr val="000000"/>
                </a:solidFill>
                <a:latin typeface="Arial" charset="0"/>
                <a:cs typeface="Arial" charset="0"/>
              </a:rPr>
              <a:pPr algn="r" eaLnBrk="1" fontAlgn="base" hangingPunct="1">
                <a:spcBef>
                  <a:spcPct val="0"/>
                </a:spcBef>
                <a:spcAft>
                  <a:spcPct val="0"/>
                </a:spcAft>
              </a:pPr>
              <a:t>39</a:t>
            </a:fld>
            <a:endParaRPr lang="en-US" altLang="en-US" sz="1100">
              <a:solidFill>
                <a:srgbClr val="000000"/>
              </a:solidFill>
              <a:latin typeface="Arial" charset="0"/>
              <a:cs typeface="Arial" charset="0"/>
            </a:endParaRPr>
          </a:p>
        </p:txBody>
      </p:sp>
      <p:sp>
        <p:nvSpPr>
          <p:cNvPr id="101380" name="Notes Placeholder 1"/>
          <p:cNvSpPr>
            <a:spLocks noGrp="1"/>
          </p:cNvSpPr>
          <p:nvPr/>
        </p:nvSpPr>
        <p:spPr bwMode="auto">
          <a:xfrm>
            <a:off x="686421" y="4344025"/>
            <a:ext cx="5485158" cy="4114488"/>
          </a:xfrm>
          <a:prstGeom prst="rect">
            <a:avLst/>
          </a:prstGeom>
        </p:spPr>
        <p:txBody>
          <a:bodyPr lIns="89730" tIns="44865" rIns="89730" bIns="44865"/>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fontAlgn="base">
              <a:spcAft>
                <a:spcPct val="0"/>
              </a:spcAft>
            </a:pPr>
            <a:endParaRPr lang="en-US" altLang="en-US">
              <a:solidFill>
                <a:prstClr val="black"/>
              </a:solidFill>
            </a:endParaRPr>
          </a:p>
        </p:txBody>
      </p:sp>
      <p:sp>
        <p:nvSpPr>
          <p:cNvPr id="2" name="Notes Placeholder 1"/>
          <p:cNvSpPr>
            <a:spLocks noGrp="1"/>
          </p:cNvSpPr>
          <p:nvPr>
            <p:ph type="body" idx="1"/>
          </p:nvPr>
        </p:nvSpPr>
        <p:spPr/>
        <p:txBody>
          <a:bodyPr/>
          <a:lstStyle/>
          <a:p>
            <a:pPr defTabSz="897301">
              <a:defRPr/>
            </a:pPr>
            <a:r>
              <a:rPr lang="en-US" dirty="0">
                <a:sym typeface="Wingdings" pitchFamily="2" charset="2"/>
              </a:rPr>
              <a:t>Thank you, Richard.  </a:t>
            </a:r>
          </a:p>
          <a:p>
            <a:pPr defTabSz="897301">
              <a:defRPr/>
            </a:pPr>
            <a:endParaRPr lang="en-US" dirty="0">
              <a:sym typeface="Wingdings" pitchFamily="2" charset="2"/>
            </a:endParaRPr>
          </a:p>
          <a:p>
            <a:pPr defTabSz="897301">
              <a:defRPr/>
            </a:pPr>
            <a:r>
              <a:rPr lang="en-US" dirty="0">
                <a:sym typeface="Wingdings" pitchFamily="2" charset="2"/>
              </a:rPr>
              <a:t>We’ll spend the final portion of our program today responding to </a:t>
            </a:r>
            <a:r>
              <a:rPr lang="en-US" b="1" dirty="0">
                <a:sym typeface="Wingdings" pitchFamily="2" charset="2"/>
              </a:rPr>
              <a:t>questions</a:t>
            </a:r>
            <a:r>
              <a:rPr lang="en-US" dirty="0">
                <a:sym typeface="Wingdings" pitchFamily="2" charset="2"/>
              </a:rPr>
              <a:t> from  attendees.</a:t>
            </a:r>
          </a:p>
          <a:p>
            <a:pPr defTabSz="897301">
              <a:defRPr/>
            </a:pPr>
            <a:endParaRPr lang="en-US" dirty="0">
              <a:sym typeface="Wingdings" pitchFamily="2" charset="2"/>
            </a:endParaRPr>
          </a:p>
          <a:p>
            <a:pPr defTabSz="897301">
              <a:defRPr/>
            </a:pPr>
            <a:r>
              <a:rPr lang="en-US" dirty="0">
                <a:sym typeface="Wingdings" pitchFamily="2" charset="2"/>
              </a:rPr>
              <a:t>If you haven’t already submitted a question, please remember to type your question in the Attendee Control Panel.</a:t>
            </a:r>
            <a:endParaRPr lang="en-US" dirty="0"/>
          </a:p>
          <a:p>
            <a:endParaRPr lang="en-US" dirty="0"/>
          </a:p>
        </p:txBody>
      </p:sp>
    </p:spTree>
    <p:extLst>
      <p:ext uri="{BB962C8B-B14F-4D97-AF65-F5344CB8AC3E}">
        <p14:creationId xmlns:p14="http://schemas.microsoft.com/office/powerpoint/2010/main" val="312146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6E34667E-B329-4762-9C84-B4117658B434}" type="datetimeFigureOut">
              <a:rPr lang="en-US" smtClean="0"/>
              <a:t>11/3/2015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7DEEB47E-DB1E-41CB-A3D8-22D8338F92B6}" type="slidenum">
              <a:rPr lang="en-US" smtClean="0"/>
              <a:t>‹#›</a:t>
            </a:fld>
            <a:endParaRPr lang="en-US"/>
          </a:p>
        </p:txBody>
      </p:sp>
    </p:spTree>
    <p:extLst>
      <p:ext uri="{BB962C8B-B14F-4D97-AF65-F5344CB8AC3E}">
        <p14:creationId xmlns:p14="http://schemas.microsoft.com/office/powerpoint/2010/main" val="66582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6E34667E-B329-4762-9C84-B4117658B434}" type="datetimeFigureOut">
              <a:rPr lang="en-US" smtClean="0"/>
              <a:t>11/3/2015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7DEEB47E-DB1E-41CB-A3D8-22D8338F92B6}" type="slidenum">
              <a:rPr lang="en-US" smtClean="0"/>
              <a:t>‹#›</a:t>
            </a:fld>
            <a:endParaRPr lang="en-US"/>
          </a:p>
        </p:txBody>
      </p:sp>
    </p:spTree>
    <p:extLst>
      <p:ext uri="{BB962C8B-B14F-4D97-AF65-F5344CB8AC3E}">
        <p14:creationId xmlns:p14="http://schemas.microsoft.com/office/powerpoint/2010/main" val="287098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6E34667E-B329-4762-9C84-B4117658B434}" type="datetimeFigureOut">
              <a:rPr lang="en-US" smtClean="0"/>
              <a:t>11/3/2015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7DEEB47E-DB1E-41CB-A3D8-22D8338F92B6}" type="slidenum">
              <a:rPr lang="en-US" smtClean="0"/>
              <a:t>‹#›</a:t>
            </a:fld>
            <a:endParaRPr lang="en-US"/>
          </a:p>
        </p:txBody>
      </p:sp>
    </p:spTree>
    <p:extLst>
      <p:ext uri="{BB962C8B-B14F-4D97-AF65-F5344CB8AC3E}">
        <p14:creationId xmlns:p14="http://schemas.microsoft.com/office/powerpoint/2010/main" val="369095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mn-cs"/>
              </a:defRPr>
            </a:lvl1pPr>
          </a:lstStyle>
          <a:p>
            <a:pPr>
              <a:defRPr/>
            </a:pPr>
            <a:fld id="{392E489F-4ED0-4301-A29C-020952F42CB8}" type="datetimeFigureOut">
              <a:rPr lang="en-US"/>
              <a:pPr>
                <a:defRPr/>
              </a:pPr>
              <a:t>11/3/2015</a:t>
            </a:fld>
            <a:endParaRPr lang="en-US"/>
          </a:p>
        </p:txBody>
      </p:sp>
      <p:sp>
        <p:nvSpPr>
          <p:cNvPr id="5" name="Footer Placeholder 4"/>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mn-cs"/>
              </a:defRPr>
            </a:lvl1pPr>
          </a:lstStyle>
          <a:p>
            <a:pPr>
              <a:defRPr/>
            </a:pPr>
            <a:fld id="{3EC622D8-14CA-419E-B98F-6F57616209D3}" type="slidenum">
              <a:rPr lang="en-US"/>
              <a:pPr>
                <a:defRPr/>
              </a:pPr>
              <a:t>‹#›</a:t>
            </a:fld>
            <a:endParaRPr lang="en-US"/>
          </a:p>
        </p:txBody>
      </p:sp>
    </p:spTree>
    <p:extLst>
      <p:ext uri="{BB962C8B-B14F-4D97-AF65-F5344CB8AC3E}">
        <p14:creationId xmlns:p14="http://schemas.microsoft.com/office/powerpoint/2010/main" val="1134339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mn-cs"/>
              </a:defRPr>
            </a:lvl1pPr>
          </a:lstStyle>
          <a:p>
            <a:pPr>
              <a:defRPr/>
            </a:pPr>
            <a:fld id="{EF3856AB-EB51-4202-9C48-8D1403260DE2}" type="datetimeFigureOut">
              <a:rPr lang="en-US"/>
              <a:pPr>
                <a:defRPr/>
              </a:pPr>
              <a:t>11/3/2015</a:t>
            </a:fld>
            <a:endParaRPr lang="en-US"/>
          </a:p>
        </p:txBody>
      </p:sp>
      <p:sp>
        <p:nvSpPr>
          <p:cNvPr id="5" name="Footer Placeholder 4"/>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mn-cs"/>
              </a:defRPr>
            </a:lvl1pPr>
          </a:lstStyle>
          <a:p>
            <a:pPr>
              <a:defRPr/>
            </a:pPr>
            <a:fld id="{C640BA0C-60DF-4FB0-968E-FB0DC8187947}" type="slidenum">
              <a:rPr lang="en-US"/>
              <a:pPr>
                <a:defRPr/>
              </a:pPr>
              <a:t>‹#›</a:t>
            </a:fld>
            <a:endParaRPr lang="en-US"/>
          </a:p>
        </p:txBody>
      </p:sp>
    </p:spTree>
    <p:extLst>
      <p:ext uri="{BB962C8B-B14F-4D97-AF65-F5344CB8AC3E}">
        <p14:creationId xmlns:p14="http://schemas.microsoft.com/office/powerpoint/2010/main" val="1096019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mn-cs"/>
              </a:defRPr>
            </a:lvl1pPr>
          </a:lstStyle>
          <a:p>
            <a:pPr>
              <a:defRPr/>
            </a:pPr>
            <a:fld id="{BFA0CC83-C7B4-4454-A159-F5C92E1A3940}" type="datetimeFigureOut">
              <a:rPr lang="en-US"/>
              <a:pPr>
                <a:defRPr/>
              </a:pPr>
              <a:t>11/3/2015</a:t>
            </a:fld>
            <a:endParaRPr lang="en-US"/>
          </a:p>
        </p:txBody>
      </p:sp>
      <p:sp>
        <p:nvSpPr>
          <p:cNvPr id="5" name="Footer Placeholder 4"/>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mn-cs"/>
              </a:defRPr>
            </a:lvl1pPr>
          </a:lstStyle>
          <a:p>
            <a:pPr>
              <a:defRPr/>
            </a:pPr>
            <a:fld id="{9271D43B-EF7A-4D82-A97D-672FF418E97F}" type="slidenum">
              <a:rPr lang="en-US"/>
              <a:pPr>
                <a:defRPr/>
              </a:pPr>
              <a:t>‹#›</a:t>
            </a:fld>
            <a:endParaRPr lang="en-US"/>
          </a:p>
        </p:txBody>
      </p:sp>
    </p:spTree>
    <p:extLst>
      <p:ext uri="{BB962C8B-B14F-4D97-AF65-F5344CB8AC3E}">
        <p14:creationId xmlns:p14="http://schemas.microsoft.com/office/powerpoint/2010/main" val="2019275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cs typeface="+mn-cs"/>
              </a:defRPr>
            </a:lvl1pPr>
          </a:lstStyle>
          <a:p>
            <a:pPr>
              <a:defRPr/>
            </a:pPr>
            <a:fld id="{66774159-D7C5-4336-AFC2-0C76781B14D6}" type="datetimeFigureOut">
              <a:rPr lang="en-US"/>
              <a:pPr>
                <a:defRPr/>
              </a:pPr>
              <a:t>11/3/2015</a:t>
            </a:fld>
            <a:endParaRPr lang="en-US"/>
          </a:p>
        </p:txBody>
      </p:sp>
      <p:sp>
        <p:nvSpPr>
          <p:cNvPr id="6" name="Footer Placeholder 5"/>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mn-cs"/>
              </a:defRPr>
            </a:lvl1pPr>
          </a:lstStyle>
          <a:p>
            <a:pPr>
              <a:defRPr/>
            </a:pPr>
            <a:fld id="{B97930E8-CB61-4CF0-9C27-11CB3283CD1F}" type="slidenum">
              <a:rPr lang="en-US"/>
              <a:pPr>
                <a:defRPr/>
              </a:pPr>
              <a:t>‹#›</a:t>
            </a:fld>
            <a:endParaRPr lang="en-US"/>
          </a:p>
        </p:txBody>
      </p:sp>
    </p:spTree>
    <p:extLst>
      <p:ext uri="{BB962C8B-B14F-4D97-AF65-F5344CB8AC3E}">
        <p14:creationId xmlns:p14="http://schemas.microsoft.com/office/powerpoint/2010/main" val="90474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itchFamily="34" charset="0"/>
                <a:cs typeface="+mn-cs"/>
              </a:defRPr>
            </a:lvl1pPr>
          </a:lstStyle>
          <a:p>
            <a:pPr>
              <a:defRPr/>
            </a:pPr>
            <a:fld id="{040862C7-DCE1-4F6A-A9A5-81E386F0F817}" type="datetimeFigureOut">
              <a:rPr lang="en-US"/>
              <a:pPr>
                <a:defRPr/>
              </a:pPr>
              <a:t>11/3/2015</a:t>
            </a:fld>
            <a:endParaRPr lang="en-US"/>
          </a:p>
        </p:txBody>
      </p:sp>
      <p:sp>
        <p:nvSpPr>
          <p:cNvPr id="8" name="Footer Placeholder 7"/>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itchFamily="34" charset="0"/>
                <a:cs typeface="+mn-cs"/>
              </a:defRPr>
            </a:lvl1pPr>
          </a:lstStyle>
          <a:p>
            <a:pPr>
              <a:defRPr/>
            </a:pPr>
            <a:fld id="{C625F669-0FAD-467B-8A40-22B0125ECF17}" type="slidenum">
              <a:rPr lang="en-US"/>
              <a:pPr>
                <a:defRPr/>
              </a:pPr>
              <a:t>‹#›</a:t>
            </a:fld>
            <a:endParaRPr lang="en-US"/>
          </a:p>
        </p:txBody>
      </p:sp>
    </p:spTree>
    <p:extLst>
      <p:ext uri="{BB962C8B-B14F-4D97-AF65-F5344CB8AC3E}">
        <p14:creationId xmlns:p14="http://schemas.microsoft.com/office/powerpoint/2010/main" val="436775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itchFamily="34" charset="0"/>
                <a:cs typeface="+mn-cs"/>
              </a:defRPr>
            </a:lvl1pPr>
          </a:lstStyle>
          <a:p>
            <a:pPr>
              <a:defRPr/>
            </a:pPr>
            <a:fld id="{852BA761-E210-4EEC-95FA-3A498AE62A11}" type="datetimeFigureOut">
              <a:rPr lang="en-US"/>
              <a:pPr>
                <a:defRPr/>
              </a:pPr>
              <a:t>11/3/2015</a:t>
            </a:fld>
            <a:endParaRPr lang="en-US"/>
          </a:p>
        </p:txBody>
      </p:sp>
      <p:sp>
        <p:nvSpPr>
          <p:cNvPr id="4" name="Footer Placeholder 3"/>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cs typeface="+mn-cs"/>
              </a:defRPr>
            </a:lvl1pPr>
          </a:lstStyle>
          <a:p>
            <a:pPr>
              <a:defRPr/>
            </a:pPr>
            <a:fld id="{8429912E-6B0B-41B6-B414-0C3D1A614EA8}" type="slidenum">
              <a:rPr lang="en-US"/>
              <a:pPr>
                <a:defRPr/>
              </a:pPr>
              <a:t>‹#›</a:t>
            </a:fld>
            <a:endParaRPr lang="en-US"/>
          </a:p>
        </p:txBody>
      </p:sp>
    </p:spTree>
    <p:extLst>
      <p:ext uri="{BB962C8B-B14F-4D97-AF65-F5344CB8AC3E}">
        <p14:creationId xmlns:p14="http://schemas.microsoft.com/office/powerpoint/2010/main" val="420946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mn-cs"/>
              </a:defRPr>
            </a:lvl1pPr>
          </a:lstStyle>
          <a:p>
            <a:pPr>
              <a:defRPr/>
            </a:pPr>
            <a:fld id="{9707288C-4C66-4D40-9F41-319AF25B7608}" type="datetimeFigureOut">
              <a:rPr lang="en-US"/>
              <a:pPr>
                <a:defRPr/>
              </a:pPr>
              <a:t>11/3/2015</a:t>
            </a:fld>
            <a:endParaRPr lang="en-US"/>
          </a:p>
        </p:txBody>
      </p:sp>
      <p:sp>
        <p:nvSpPr>
          <p:cNvPr id="3" name="Footer Placeholder 2"/>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cs typeface="+mn-cs"/>
              </a:defRPr>
            </a:lvl1pPr>
          </a:lstStyle>
          <a:p>
            <a:pPr>
              <a:defRPr/>
            </a:pPr>
            <a:fld id="{B317D06D-2C93-4A4D-8032-59F22BD546F3}" type="slidenum">
              <a:rPr lang="en-US"/>
              <a:pPr>
                <a:defRPr/>
              </a:pPr>
              <a:t>‹#›</a:t>
            </a:fld>
            <a:endParaRPr lang="en-US"/>
          </a:p>
        </p:txBody>
      </p:sp>
    </p:spTree>
    <p:extLst>
      <p:ext uri="{BB962C8B-B14F-4D97-AF65-F5344CB8AC3E}">
        <p14:creationId xmlns:p14="http://schemas.microsoft.com/office/powerpoint/2010/main" val="4148293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mn-cs"/>
              </a:defRPr>
            </a:lvl1pPr>
          </a:lstStyle>
          <a:p>
            <a:pPr>
              <a:defRPr/>
            </a:pPr>
            <a:fld id="{826A939B-83FD-4746-B355-09E1630A15BA}" type="datetimeFigureOut">
              <a:rPr lang="en-US"/>
              <a:pPr>
                <a:defRPr/>
              </a:pPr>
              <a:t>11/3/2015</a:t>
            </a:fld>
            <a:endParaRPr lang="en-US"/>
          </a:p>
        </p:txBody>
      </p:sp>
      <p:sp>
        <p:nvSpPr>
          <p:cNvPr id="6" name="Footer Placeholder 5"/>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mn-cs"/>
              </a:defRPr>
            </a:lvl1pPr>
          </a:lstStyle>
          <a:p>
            <a:pPr>
              <a:defRPr/>
            </a:pPr>
            <a:fld id="{8E3060A8-D349-4730-85EA-7783AA898E87}" type="slidenum">
              <a:rPr lang="en-US"/>
              <a:pPr>
                <a:defRPr/>
              </a:pPr>
              <a:t>‹#›</a:t>
            </a:fld>
            <a:endParaRPr lang="en-US"/>
          </a:p>
        </p:txBody>
      </p:sp>
    </p:spTree>
    <p:extLst>
      <p:ext uri="{BB962C8B-B14F-4D97-AF65-F5344CB8AC3E}">
        <p14:creationId xmlns:p14="http://schemas.microsoft.com/office/powerpoint/2010/main" val="50419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
        <p:nvSpPr>
          <p:cNvPr id="8" name="Slide Number Placeholder 4"/>
          <p:cNvSpPr txBox="1">
            <a:spLocks noGrp="1"/>
          </p:cNvSpPr>
          <p:nvPr userDrawn="1"/>
        </p:nvSpPr>
        <p:spPr bwMode="auto">
          <a:xfrm>
            <a:off x="4038600" y="6247037"/>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fld id="{31CDD109-2576-47F6-A7A6-93B32BF1CE5B}" type="slidenum">
              <a:rPr lang="en-US" altLang="en-US" sz="1200">
                <a:solidFill>
                  <a:srgbClr val="7F7F7F"/>
                </a:solidFill>
              </a:rPr>
              <a:pPr algn="ctr" eaLnBrk="1" fontAlgn="base" hangingPunct="1">
                <a:spcBef>
                  <a:spcPct val="0"/>
                </a:spcBef>
                <a:spcAft>
                  <a:spcPct val="0"/>
                </a:spcAft>
                <a:buFontTx/>
                <a:buNone/>
              </a:pPr>
              <a:t>‹#›</a:t>
            </a:fld>
            <a:endParaRPr lang="en-US" altLang="en-US" sz="1200" dirty="0">
              <a:solidFill>
                <a:srgbClr val="7F7F7F"/>
              </a:solidFill>
            </a:endParaRPr>
          </a:p>
        </p:txBody>
      </p:sp>
    </p:spTree>
    <p:extLst>
      <p:ext uri="{BB962C8B-B14F-4D97-AF65-F5344CB8AC3E}">
        <p14:creationId xmlns:p14="http://schemas.microsoft.com/office/powerpoint/2010/main" val="3121154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mn-cs"/>
              </a:defRPr>
            </a:lvl1pPr>
          </a:lstStyle>
          <a:p>
            <a:pPr>
              <a:defRPr/>
            </a:pPr>
            <a:fld id="{E0B50D6B-4CFC-45F9-ABDE-BF4F347D02E9}" type="datetimeFigureOut">
              <a:rPr lang="en-US"/>
              <a:pPr>
                <a:defRPr/>
              </a:pPr>
              <a:t>11/3/2015</a:t>
            </a:fld>
            <a:endParaRPr lang="en-US"/>
          </a:p>
        </p:txBody>
      </p:sp>
      <p:sp>
        <p:nvSpPr>
          <p:cNvPr id="6" name="Footer Placeholder 5"/>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mn-cs"/>
              </a:defRPr>
            </a:lvl1pPr>
          </a:lstStyle>
          <a:p>
            <a:pPr>
              <a:defRPr/>
            </a:pPr>
            <a:fld id="{C4C96921-BBB8-4C0D-B4CA-0F111B0D104B}" type="slidenum">
              <a:rPr lang="en-US"/>
              <a:pPr>
                <a:defRPr/>
              </a:pPr>
              <a:t>‹#›</a:t>
            </a:fld>
            <a:endParaRPr lang="en-US"/>
          </a:p>
        </p:txBody>
      </p:sp>
    </p:spTree>
    <p:extLst>
      <p:ext uri="{BB962C8B-B14F-4D97-AF65-F5344CB8AC3E}">
        <p14:creationId xmlns:p14="http://schemas.microsoft.com/office/powerpoint/2010/main" val="1384606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mn-cs"/>
              </a:defRPr>
            </a:lvl1pPr>
          </a:lstStyle>
          <a:p>
            <a:pPr>
              <a:defRPr/>
            </a:pPr>
            <a:fld id="{BEDEA0E2-EBE2-4088-8A2B-8A782469AAC1}" type="datetimeFigureOut">
              <a:rPr lang="en-US"/>
              <a:pPr>
                <a:defRPr/>
              </a:pPr>
              <a:t>11/3/2015</a:t>
            </a:fld>
            <a:endParaRPr lang="en-US"/>
          </a:p>
        </p:txBody>
      </p:sp>
      <p:sp>
        <p:nvSpPr>
          <p:cNvPr id="5" name="Footer Placeholder 4"/>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mn-cs"/>
              </a:defRPr>
            </a:lvl1pPr>
          </a:lstStyle>
          <a:p>
            <a:pPr>
              <a:defRPr/>
            </a:pPr>
            <a:fld id="{D5A311BE-14BE-4C79-89D0-AC66F0C619E6}" type="slidenum">
              <a:rPr lang="en-US"/>
              <a:pPr>
                <a:defRPr/>
              </a:pPr>
              <a:t>‹#›</a:t>
            </a:fld>
            <a:endParaRPr lang="en-US"/>
          </a:p>
        </p:txBody>
      </p:sp>
    </p:spTree>
    <p:extLst>
      <p:ext uri="{BB962C8B-B14F-4D97-AF65-F5344CB8AC3E}">
        <p14:creationId xmlns:p14="http://schemas.microsoft.com/office/powerpoint/2010/main" val="2570453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itchFamily="34" charset="0"/>
                <a:cs typeface="+mn-cs"/>
              </a:defRPr>
            </a:lvl1pPr>
          </a:lstStyle>
          <a:p>
            <a:pPr>
              <a:defRPr/>
            </a:pPr>
            <a:fld id="{5287BF41-8BAC-4683-8B0F-7E14E3F324CD}" type="datetimeFigureOut">
              <a:rPr lang="en-US"/>
              <a:pPr>
                <a:defRPr/>
              </a:pPr>
              <a:t>11/3/2015</a:t>
            </a:fld>
            <a:endParaRPr lang="en-US"/>
          </a:p>
        </p:txBody>
      </p:sp>
      <p:sp>
        <p:nvSpPr>
          <p:cNvPr id="5" name="Footer Placeholder 4"/>
          <p:cNvSpPr>
            <a:spLocks noGrp="1"/>
          </p:cNvSpPr>
          <p:nvPr>
            <p:ph type="ftr" sz="quarter" idx="11"/>
          </p:nvPr>
        </p:nvSpPr>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mn-cs"/>
              </a:defRPr>
            </a:lvl1pPr>
          </a:lstStyle>
          <a:p>
            <a:pPr>
              <a:defRPr/>
            </a:pPr>
            <a:fld id="{9690D055-237E-4BEB-AD42-ABC289AC7FC1}" type="slidenum">
              <a:rPr lang="en-US"/>
              <a:pPr>
                <a:defRPr/>
              </a:pPr>
              <a:t>‹#›</a:t>
            </a:fld>
            <a:endParaRPr lang="en-US"/>
          </a:p>
        </p:txBody>
      </p:sp>
    </p:spTree>
    <p:extLst>
      <p:ext uri="{BB962C8B-B14F-4D97-AF65-F5344CB8AC3E}">
        <p14:creationId xmlns:p14="http://schemas.microsoft.com/office/powerpoint/2010/main" val="3917447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p:txBody>
          <a:bodyPr/>
          <a:lstStyle>
            <a:lvl1pPr algn="ctr">
              <a:defRPr>
                <a:solidFill>
                  <a:prstClr val="white">
                    <a:lumMod val="65000"/>
                  </a:prstClr>
                </a:solidFill>
                <a:latin typeface="Arial" pitchFamily="34" charset="0"/>
                <a:cs typeface="+mn-cs"/>
              </a:defRPr>
            </a:lvl1pPr>
          </a:lstStyle>
          <a:p>
            <a:pPr>
              <a:defRPr/>
            </a:pPr>
            <a:fld id="{8D7D9E7B-3F38-4DD6-92B5-A6A2CA3AD287}" type="slidenum">
              <a:rPr lang="en-US"/>
              <a:pPr>
                <a:defRPr/>
              </a:pPr>
              <a:t>‹#›</a:t>
            </a:fld>
            <a:endParaRPr lang="en-US" dirty="0"/>
          </a:p>
        </p:txBody>
      </p:sp>
    </p:spTree>
    <p:extLst>
      <p:ext uri="{BB962C8B-B14F-4D97-AF65-F5344CB8AC3E}">
        <p14:creationId xmlns:p14="http://schemas.microsoft.com/office/powerpoint/2010/main" val="4175351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419600"/>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sldNum" sz="quarter" idx="10"/>
          </p:nvPr>
        </p:nvSpPr>
        <p:spPr/>
        <p:txBody>
          <a:bodyPr/>
          <a:lstStyle>
            <a:lvl1pPr algn="ctr">
              <a:defRPr>
                <a:solidFill>
                  <a:prstClr val="white">
                    <a:lumMod val="65000"/>
                  </a:prstClr>
                </a:solidFill>
                <a:latin typeface="Arial" pitchFamily="34" charset="0"/>
                <a:cs typeface="+mn-cs"/>
              </a:defRPr>
            </a:lvl1pPr>
          </a:lstStyle>
          <a:p>
            <a:pPr>
              <a:defRPr/>
            </a:pPr>
            <a:fld id="{DEC6E4EB-AC36-48AF-983F-0E6D68F84FAE}" type="slidenum">
              <a:rPr lang="en-US"/>
              <a:pPr>
                <a:defRPr/>
              </a:pPr>
              <a:t>‹#›</a:t>
            </a:fld>
            <a:endParaRPr lang="en-US" dirty="0"/>
          </a:p>
        </p:txBody>
      </p:sp>
    </p:spTree>
    <p:extLst>
      <p:ext uri="{BB962C8B-B14F-4D97-AF65-F5344CB8AC3E}">
        <p14:creationId xmlns:p14="http://schemas.microsoft.com/office/powerpoint/2010/main" val="426505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p:txBody>
          <a:bodyPr/>
          <a:lstStyle>
            <a:lvl1pPr algn="ctr">
              <a:defRPr>
                <a:solidFill>
                  <a:prstClr val="white">
                    <a:lumMod val="65000"/>
                  </a:prstClr>
                </a:solidFill>
                <a:latin typeface="Arial" pitchFamily="34" charset="0"/>
                <a:cs typeface="+mn-cs"/>
              </a:defRPr>
            </a:lvl1pPr>
          </a:lstStyle>
          <a:p>
            <a:pPr>
              <a:defRPr/>
            </a:pPr>
            <a:fld id="{F8BC7937-23BD-4ECA-ADAA-B1F7C774EEDA}" type="slidenum">
              <a:rPr lang="en-US"/>
              <a:pPr>
                <a:defRPr/>
              </a:pPr>
              <a:t>‹#›</a:t>
            </a:fld>
            <a:endParaRPr lang="en-US" dirty="0"/>
          </a:p>
        </p:txBody>
      </p:sp>
    </p:spTree>
    <p:extLst>
      <p:ext uri="{BB962C8B-B14F-4D97-AF65-F5344CB8AC3E}">
        <p14:creationId xmlns:p14="http://schemas.microsoft.com/office/powerpoint/2010/main" val="2566892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p:txBody>
          <a:bodyPr/>
          <a:lstStyle>
            <a:lvl1pPr algn="ctr">
              <a:defRPr>
                <a:solidFill>
                  <a:prstClr val="white">
                    <a:lumMod val="65000"/>
                  </a:prstClr>
                </a:solidFill>
                <a:latin typeface="Arial" pitchFamily="34" charset="0"/>
                <a:cs typeface="+mn-cs"/>
              </a:defRPr>
            </a:lvl1pPr>
          </a:lstStyle>
          <a:p>
            <a:pPr>
              <a:defRPr/>
            </a:pPr>
            <a:fld id="{8D7D9E7B-3F38-4DD6-92B5-A6A2CA3AD287}" type="slidenum">
              <a:rPr lang="en-US"/>
              <a:pPr>
                <a:defRPr/>
              </a:pPr>
              <a:t>‹#›</a:t>
            </a:fld>
            <a:endParaRPr lang="en-US" dirty="0"/>
          </a:p>
        </p:txBody>
      </p:sp>
    </p:spTree>
    <p:extLst>
      <p:ext uri="{BB962C8B-B14F-4D97-AF65-F5344CB8AC3E}">
        <p14:creationId xmlns:p14="http://schemas.microsoft.com/office/powerpoint/2010/main" val="1318858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419600"/>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sldNum" sz="quarter" idx="10"/>
          </p:nvPr>
        </p:nvSpPr>
        <p:spPr/>
        <p:txBody>
          <a:bodyPr/>
          <a:lstStyle>
            <a:lvl1pPr algn="ctr">
              <a:defRPr>
                <a:solidFill>
                  <a:prstClr val="white">
                    <a:lumMod val="65000"/>
                  </a:prstClr>
                </a:solidFill>
                <a:latin typeface="Arial" pitchFamily="34" charset="0"/>
                <a:cs typeface="+mn-cs"/>
              </a:defRPr>
            </a:lvl1pPr>
          </a:lstStyle>
          <a:p>
            <a:pPr>
              <a:defRPr/>
            </a:pPr>
            <a:fld id="{DEC6E4EB-AC36-48AF-983F-0E6D68F84FAE}" type="slidenum">
              <a:rPr lang="en-US"/>
              <a:pPr>
                <a:defRPr/>
              </a:pPr>
              <a:t>‹#›</a:t>
            </a:fld>
            <a:endParaRPr lang="en-US" dirty="0"/>
          </a:p>
        </p:txBody>
      </p:sp>
    </p:spTree>
    <p:extLst>
      <p:ext uri="{BB962C8B-B14F-4D97-AF65-F5344CB8AC3E}">
        <p14:creationId xmlns:p14="http://schemas.microsoft.com/office/powerpoint/2010/main" val="139209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p:txBody>
          <a:bodyPr/>
          <a:lstStyle>
            <a:lvl1pPr algn="ctr">
              <a:defRPr>
                <a:solidFill>
                  <a:prstClr val="white">
                    <a:lumMod val="65000"/>
                  </a:prstClr>
                </a:solidFill>
                <a:latin typeface="Arial" pitchFamily="34" charset="0"/>
                <a:cs typeface="+mn-cs"/>
              </a:defRPr>
            </a:lvl1pPr>
          </a:lstStyle>
          <a:p>
            <a:pPr>
              <a:defRPr/>
            </a:pPr>
            <a:fld id="{F8BC7937-23BD-4ECA-ADAA-B1F7C774EEDA}" type="slidenum">
              <a:rPr lang="en-US"/>
              <a:pPr>
                <a:defRPr/>
              </a:pPr>
              <a:t>‹#›</a:t>
            </a:fld>
            <a:endParaRPr lang="en-US" dirty="0"/>
          </a:p>
        </p:txBody>
      </p:sp>
    </p:spTree>
    <p:extLst>
      <p:ext uri="{BB962C8B-B14F-4D97-AF65-F5344CB8AC3E}">
        <p14:creationId xmlns:p14="http://schemas.microsoft.com/office/powerpoint/2010/main" val="43500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6E34667E-B329-4762-9C84-B4117658B434}" type="datetimeFigureOut">
              <a:rPr lang="en-US" smtClean="0"/>
              <a:t>11/3/2015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7DEEB47E-DB1E-41CB-A3D8-22D8338F92B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19718577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6E34667E-B329-4762-9C84-B4117658B434}" type="datetimeFigureOut">
              <a:rPr lang="en-US" smtClean="0"/>
              <a:t>11/3/2015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fld id="{7DEEB47E-DB1E-41CB-A3D8-22D8338F92B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9163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fld id="{6E34667E-B329-4762-9C84-B4117658B434}" type="datetimeFigureOut">
              <a:rPr lang="en-US" smtClean="0"/>
              <a:t>11/3/2015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fld id="{7DEEB47E-DB1E-41CB-A3D8-22D8338F92B6}" type="slidenum">
              <a:rPr lang="en-US" smtClean="0"/>
              <a:t>‹#›</a:t>
            </a:fld>
            <a:endParaRPr lang="en-US"/>
          </a:p>
        </p:txBody>
      </p:sp>
    </p:spTree>
    <p:extLst>
      <p:ext uri="{BB962C8B-B14F-4D97-AF65-F5344CB8AC3E}">
        <p14:creationId xmlns:p14="http://schemas.microsoft.com/office/powerpoint/2010/main" val="14742189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6E34667E-B329-4762-9C84-B4117658B434}" type="datetimeFigureOut">
              <a:rPr lang="en-US" smtClean="0"/>
              <a:t>11/3/2015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fld id="{7DEEB47E-DB1E-41CB-A3D8-22D8338F92B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7610792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fld id="{6E34667E-B329-4762-9C84-B4117658B434}" type="datetimeFigureOut">
              <a:rPr lang="en-US" smtClean="0"/>
              <a:t>11/3/2015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fld id="{7DEEB47E-DB1E-41CB-A3D8-22D8338F92B6}" type="slidenum">
              <a:rPr lang="en-US" smtClean="0"/>
              <a:t>‹#›</a:t>
            </a:fld>
            <a:endParaRPr lang="en-US"/>
          </a:p>
        </p:txBody>
      </p:sp>
    </p:spTree>
    <p:extLst>
      <p:ext uri="{BB962C8B-B14F-4D97-AF65-F5344CB8AC3E}">
        <p14:creationId xmlns:p14="http://schemas.microsoft.com/office/powerpoint/2010/main" val="421050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fld id="{6E34667E-B329-4762-9C84-B4117658B434}" type="datetimeFigureOut">
              <a:rPr lang="en-US" smtClean="0"/>
              <a:t>11/3/2015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fld id="{7DEEB47E-DB1E-41CB-A3D8-22D8338F92B6}" type="slidenum">
              <a:rPr lang="en-US" smtClean="0"/>
              <a:t>‹#›</a:t>
            </a:fld>
            <a:endParaRPr lang="en-US"/>
          </a:p>
        </p:txBody>
      </p:sp>
    </p:spTree>
    <p:extLst>
      <p:ext uri="{BB962C8B-B14F-4D97-AF65-F5344CB8AC3E}">
        <p14:creationId xmlns:p14="http://schemas.microsoft.com/office/powerpoint/2010/main" val="4159258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fld id="{6E34667E-B329-4762-9C84-B4117658B434}" type="datetimeFigureOut">
              <a:rPr lang="en-US" smtClean="0"/>
              <a:t>11/3/2015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fld id="{7DEEB47E-DB1E-41CB-A3D8-22D8338F92B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34308795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46725" y="6273682"/>
            <a:ext cx="4430075" cy="59461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00AA99">
              <a:alpha val="25098"/>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34570" y="6269857"/>
            <a:ext cx="3309091" cy="60260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372" y="6174469"/>
            <a:ext cx="3050729" cy="697772"/>
          </a:xfrm>
          <a:prstGeom prst="rtTriangle">
            <a:avLst/>
          </a:prstGeom>
          <a:solidFill>
            <a:srgbClr val="00AA99"/>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6172200"/>
            <a:ext cx="3053594" cy="70004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userDrawn="1">
            <p:ph type="title"/>
          </p:nvPr>
        </p:nvSpPr>
        <p:spPr>
          <a:xfrm>
            <a:off x="-9237" y="-26894"/>
            <a:ext cx="9144000" cy="1143000"/>
          </a:xfrm>
          <a:prstGeom prst="rect">
            <a:avLst/>
          </a:prstGeom>
          <a:solidFill>
            <a:schemeClr val="tx1">
              <a:lumMod val="65000"/>
              <a:lumOff val="35000"/>
            </a:schemeClr>
          </a:solidFill>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userDrawn="1">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2" name="Footer Placeholder 21"/>
          <p:cNvSpPr>
            <a:spLocks noGrp="1"/>
          </p:cNvSpPr>
          <p:nvPr userDrawn="1">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96200" y="6269857"/>
            <a:ext cx="952500" cy="428625"/>
          </a:xfrm>
          <a:prstGeom prst="rect">
            <a:avLst/>
          </a:prstGeom>
        </p:spPr>
      </p:pic>
    </p:spTree>
    <p:extLst>
      <p:ext uri="{BB962C8B-B14F-4D97-AF65-F5344CB8AC3E}">
        <p14:creationId xmlns:p14="http://schemas.microsoft.com/office/powerpoint/2010/main" val="102737794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latinLnBrk="0" hangingPunct="1">
        <a:spcBef>
          <a:spcPct val="0"/>
        </a:spcBef>
        <a:buNone/>
        <a:defRPr kumimoji="0" sz="3600" b="1" i="1" kern="1200">
          <a:solidFill>
            <a:schemeClr val="bg1"/>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0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4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Arial" charset="0"/>
              </a:defRPr>
            </a:lvl1pPr>
          </a:lstStyle>
          <a:p>
            <a:pPr fontAlgn="base">
              <a:spcBef>
                <a:spcPct val="0"/>
              </a:spcBef>
              <a:spcAft>
                <a:spcPct val="0"/>
              </a:spcAft>
              <a:defRPr/>
            </a:pPr>
            <a:fld id="{B8EA84F8-1380-4EE2-B2EE-462D2CA9A483}" type="datetimeFigureOut">
              <a:rPr lang="en-US">
                <a:latin typeface="Arial" charset="0"/>
              </a:rPr>
              <a:pPr fontAlgn="base">
                <a:spcBef>
                  <a:spcPct val="0"/>
                </a:spcBef>
                <a:spcAft>
                  <a:spcPct val="0"/>
                </a:spcAft>
                <a:defRPr/>
              </a:pPr>
              <a:t>11/3/2015</a:t>
            </a:fld>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Arial" charset="0"/>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cs typeface="Arial" charset="0"/>
              </a:defRPr>
            </a:lvl1pPr>
          </a:lstStyle>
          <a:p>
            <a:pPr fontAlgn="base">
              <a:spcBef>
                <a:spcPct val="0"/>
              </a:spcBef>
              <a:spcAft>
                <a:spcPct val="0"/>
              </a:spcAft>
              <a:defRPr/>
            </a:pPr>
            <a:fld id="{FD302A36-3A56-4C24-AEE8-76DEAC2B484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661018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914400"/>
          </a:xfrm>
          <a:prstGeom prst="rect">
            <a:avLst/>
          </a:prstGeom>
          <a:gradFill flip="none" rotWithShape="1">
            <a:gsLst>
              <a:gs pos="0">
                <a:srgbClr val="1E19A3"/>
              </a:gs>
              <a:gs pos="17000">
                <a:srgbClr val="1E19A3"/>
              </a:gs>
              <a:gs pos="50000">
                <a:srgbClr val="1E19A3">
                  <a:shade val="67500"/>
                  <a:satMod val="115000"/>
                </a:srgbClr>
              </a:gs>
              <a:gs pos="100000">
                <a:srgbClr val="1E19A3">
                  <a:shade val="100000"/>
                  <a:satMod val="115000"/>
                  <a:alpha val="39000"/>
                </a:srgbClr>
              </a:gs>
            </a:gsLst>
            <a:lin ang="0" scaled="0"/>
            <a:tileRect/>
          </a:gradFill>
        </p:spPr>
        <p:txBody>
          <a:bodyPr/>
          <a:lstStyle/>
          <a:p>
            <a:pPr algn="ctr" eaLnBrk="0" fontAlgn="base" hangingPunct="0">
              <a:spcBef>
                <a:spcPct val="0"/>
              </a:spcBef>
              <a:spcAft>
                <a:spcPct val="0"/>
              </a:spcAft>
              <a:defRPr/>
            </a:pPr>
            <a:endParaRPr lang="en-US" sz="4400" dirty="0">
              <a:solidFill>
                <a:prstClr val="white"/>
              </a:solidFill>
              <a:cs typeface="Arial" charset="0"/>
            </a:endParaRPr>
          </a:p>
        </p:txBody>
      </p:sp>
      <p:sp>
        <p:nvSpPr>
          <p:cNvPr id="3077" name="Title Placeholder 1"/>
          <p:cNvSpPr>
            <a:spLocks noGrp="1"/>
          </p:cNvSpPr>
          <p:nvPr>
            <p:ph type="title"/>
          </p:nvPr>
        </p:nvSpPr>
        <p:spPr bwMode="auto">
          <a:xfrm>
            <a:off x="152400" y="52388"/>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9" name="Picture 7" descr="MoreSteam Logo - Gear and Tag smaller.t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248400"/>
            <a:ext cx="1295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28575" y="876300"/>
            <a:ext cx="9144000" cy="76200"/>
          </a:xfrm>
          <a:prstGeom prst="rect">
            <a:avLst/>
          </a:prstGeom>
          <a:solidFill>
            <a:srgbClr val="CFC8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p:cNvCxnSpPr/>
          <p:nvPr userDrawn="1"/>
        </p:nvCxnSpPr>
        <p:spPr>
          <a:xfrm>
            <a:off x="0" y="6096000"/>
            <a:ext cx="9144000" cy="0"/>
          </a:xfrm>
          <a:prstGeom prst="line">
            <a:avLst/>
          </a:prstGeom>
          <a:ln w="19050">
            <a:solidFill>
              <a:srgbClr val="FFD705"/>
            </a:solidFill>
          </a:ln>
        </p:spPr>
        <p:style>
          <a:lnRef idx="1">
            <a:schemeClr val="accent1"/>
          </a:lnRef>
          <a:fillRef idx="0">
            <a:schemeClr val="accent1"/>
          </a:fillRef>
          <a:effectRef idx="0">
            <a:schemeClr val="accent1"/>
          </a:effectRef>
          <a:fontRef idx="minor">
            <a:schemeClr val="tx1"/>
          </a:fontRef>
        </p:style>
      </p:cxnSp>
      <p:sp>
        <p:nvSpPr>
          <p:cNvPr id="8" name="Rectangle 12"/>
          <p:cNvSpPr>
            <a:spLocks noGrp="1" noChangeArrowheads="1"/>
          </p:cNvSpPr>
          <p:nvPr>
            <p:ph type="sldNum" sz="quarter" idx="4"/>
          </p:nvPr>
        </p:nvSpPr>
        <p:spPr>
          <a:xfrm>
            <a:off x="4038600" y="6248400"/>
            <a:ext cx="1295400" cy="476250"/>
          </a:xfrm>
          <a:prstGeom prst="rect">
            <a:avLst/>
          </a:prstGeom>
          <a:ln/>
        </p:spPr>
        <p:txBody>
          <a:bodyPr/>
          <a:lstStyle>
            <a:lvl1pPr algn="ctr">
              <a:defRPr sz="1200">
                <a:solidFill>
                  <a:prstClr val="white">
                    <a:lumMod val="65000"/>
                  </a:prstClr>
                </a:solidFill>
                <a:cs typeface="Arial" charset="0"/>
              </a:defRPr>
            </a:lvl1pPr>
          </a:lstStyle>
          <a:p>
            <a:pPr fontAlgn="base">
              <a:spcBef>
                <a:spcPct val="0"/>
              </a:spcBef>
              <a:spcAft>
                <a:spcPct val="0"/>
              </a:spcAft>
              <a:defRPr/>
            </a:pPr>
            <a:fld id="{380A00B7-0C49-4D46-BD3F-CBC427830BD9}" type="slidenum">
              <a:rPr lang="en-US">
                <a:latin typeface="Arial" charset="0"/>
              </a:rPr>
              <a:pPr fontAlgn="base">
                <a:spcBef>
                  <a:spcPct val="0"/>
                </a:spcBef>
                <a:spcAft>
                  <a:spcPct val="0"/>
                </a:spcAft>
                <a:defRPr/>
              </a:pPr>
              <a:t>‹#›</a:t>
            </a:fld>
            <a:endParaRPr lang="en-US" dirty="0">
              <a:latin typeface="Arial" charset="0"/>
            </a:endParaRPr>
          </a:p>
        </p:txBody>
      </p:sp>
    </p:spTree>
    <p:extLst>
      <p:ext uri="{BB962C8B-B14F-4D97-AF65-F5344CB8AC3E}">
        <p14:creationId xmlns:p14="http://schemas.microsoft.com/office/powerpoint/2010/main" val="1879497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b="1" i="1" kern="1200">
          <a:solidFill>
            <a:schemeClr val="bg1"/>
          </a:solidFill>
          <a:latin typeface="+mj-lt"/>
          <a:ea typeface="+mj-ea"/>
          <a:cs typeface="+mj-cs"/>
        </a:defRPr>
      </a:lvl1pPr>
      <a:lvl2pPr algn="l" rtl="0" eaLnBrk="0" fontAlgn="base" hangingPunct="0">
        <a:spcBef>
          <a:spcPct val="0"/>
        </a:spcBef>
        <a:spcAft>
          <a:spcPct val="0"/>
        </a:spcAft>
        <a:defRPr sz="3600" b="1" i="1">
          <a:solidFill>
            <a:schemeClr val="bg1"/>
          </a:solidFill>
          <a:latin typeface="Calibri" pitchFamily="34" charset="0"/>
        </a:defRPr>
      </a:lvl2pPr>
      <a:lvl3pPr algn="l" rtl="0" eaLnBrk="0" fontAlgn="base" hangingPunct="0">
        <a:spcBef>
          <a:spcPct val="0"/>
        </a:spcBef>
        <a:spcAft>
          <a:spcPct val="0"/>
        </a:spcAft>
        <a:defRPr sz="3600" b="1" i="1">
          <a:solidFill>
            <a:schemeClr val="bg1"/>
          </a:solidFill>
          <a:latin typeface="Calibri" pitchFamily="34" charset="0"/>
        </a:defRPr>
      </a:lvl3pPr>
      <a:lvl4pPr algn="l" rtl="0" eaLnBrk="0" fontAlgn="base" hangingPunct="0">
        <a:spcBef>
          <a:spcPct val="0"/>
        </a:spcBef>
        <a:spcAft>
          <a:spcPct val="0"/>
        </a:spcAft>
        <a:defRPr sz="3600" b="1" i="1">
          <a:solidFill>
            <a:schemeClr val="bg1"/>
          </a:solidFill>
          <a:latin typeface="Calibri" pitchFamily="34" charset="0"/>
        </a:defRPr>
      </a:lvl4pPr>
      <a:lvl5pPr algn="l" rtl="0" eaLnBrk="0" fontAlgn="base" hangingPunct="0">
        <a:spcBef>
          <a:spcPct val="0"/>
        </a:spcBef>
        <a:spcAft>
          <a:spcPct val="0"/>
        </a:spcAft>
        <a:defRPr sz="3600" b="1" i="1">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914400"/>
          </a:xfrm>
          <a:prstGeom prst="rect">
            <a:avLst/>
          </a:prstGeom>
          <a:solidFill>
            <a:schemeClr val="tx1">
              <a:lumMod val="75000"/>
              <a:lumOff val="25000"/>
            </a:schemeClr>
          </a:solidFill>
        </p:spPr>
        <p:txBody>
          <a:bodyPr/>
          <a:lstStyle/>
          <a:p>
            <a:pPr algn="ctr" eaLnBrk="0" fontAlgn="base" hangingPunct="0">
              <a:spcBef>
                <a:spcPct val="0"/>
              </a:spcBef>
              <a:spcAft>
                <a:spcPct val="0"/>
              </a:spcAft>
              <a:defRPr/>
            </a:pPr>
            <a:endParaRPr lang="en-US" sz="4400" dirty="0">
              <a:solidFill>
                <a:prstClr val="white"/>
              </a:solidFill>
              <a:cs typeface="Arial" charset="0"/>
            </a:endParaRPr>
          </a:p>
        </p:txBody>
      </p:sp>
      <p:sp>
        <p:nvSpPr>
          <p:cNvPr id="3077" name="Title Placeholder 1"/>
          <p:cNvSpPr>
            <a:spLocks noGrp="1"/>
          </p:cNvSpPr>
          <p:nvPr>
            <p:ph type="title"/>
          </p:nvPr>
        </p:nvSpPr>
        <p:spPr bwMode="auto">
          <a:xfrm>
            <a:off x="152400" y="52388"/>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Rectangle 9"/>
          <p:cNvSpPr/>
          <p:nvPr userDrawn="1"/>
        </p:nvSpPr>
        <p:spPr>
          <a:xfrm>
            <a:off x="28575" y="876300"/>
            <a:ext cx="9144000" cy="76200"/>
          </a:xfrm>
          <a:prstGeom prst="rect">
            <a:avLst/>
          </a:prstGeom>
          <a:solidFill>
            <a:srgbClr val="CFC8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p:cNvCxnSpPr/>
          <p:nvPr userDrawn="1"/>
        </p:nvCxnSpPr>
        <p:spPr>
          <a:xfrm>
            <a:off x="0" y="609600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2"/>
          <p:cNvSpPr>
            <a:spLocks noGrp="1" noChangeArrowheads="1"/>
          </p:cNvSpPr>
          <p:nvPr>
            <p:ph type="sldNum" sz="quarter" idx="4"/>
          </p:nvPr>
        </p:nvSpPr>
        <p:spPr>
          <a:xfrm>
            <a:off x="4038600" y="6248400"/>
            <a:ext cx="1295400" cy="476250"/>
          </a:xfrm>
          <a:prstGeom prst="rect">
            <a:avLst/>
          </a:prstGeom>
          <a:ln/>
        </p:spPr>
        <p:txBody>
          <a:bodyPr/>
          <a:lstStyle>
            <a:lvl1pPr algn="ctr">
              <a:defRPr sz="1200">
                <a:solidFill>
                  <a:prstClr val="white">
                    <a:lumMod val="65000"/>
                  </a:prstClr>
                </a:solidFill>
                <a:cs typeface="Arial" charset="0"/>
              </a:defRPr>
            </a:lvl1pPr>
          </a:lstStyle>
          <a:p>
            <a:pPr fontAlgn="base">
              <a:spcBef>
                <a:spcPct val="0"/>
              </a:spcBef>
              <a:spcAft>
                <a:spcPct val="0"/>
              </a:spcAft>
              <a:defRPr/>
            </a:pPr>
            <a:fld id="{380A00B7-0C49-4D46-BD3F-CBC427830BD9}" type="slidenum">
              <a:rPr lang="en-US">
                <a:latin typeface="Arial" charset="0"/>
              </a:rPr>
              <a:pPr fontAlgn="base">
                <a:spcBef>
                  <a:spcPct val="0"/>
                </a:spcBef>
                <a:spcAft>
                  <a:spcPct val="0"/>
                </a:spcAft>
                <a:defRPr/>
              </a:pPr>
              <a:t>‹#›</a:t>
            </a:fld>
            <a:endParaRPr lang="en-US" dirty="0">
              <a:latin typeface="Arial" charset="0"/>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6324600"/>
            <a:ext cx="952500" cy="428625"/>
          </a:xfrm>
          <a:prstGeom prst="rect">
            <a:avLst/>
          </a:prstGeom>
        </p:spPr>
      </p:pic>
    </p:spTree>
    <p:extLst>
      <p:ext uri="{BB962C8B-B14F-4D97-AF65-F5344CB8AC3E}">
        <p14:creationId xmlns:p14="http://schemas.microsoft.com/office/powerpoint/2010/main" val="7175908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b="1" i="1" kern="1200">
          <a:solidFill>
            <a:schemeClr val="bg1"/>
          </a:solidFill>
          <a:latin typeface="+mj-lt"/>
          <a:ea typeface="+mj-ea"/>
          <a:cs typeface="+mj-cs"/>
        </a:defRPr>
      </a:lvl1pPr>
      <a:lvl2pPr algn="l" rtl="0" eaLnBrk="0" fontAlgn="base" hangingPunct="0">
        <a:spcBef>
          <a:spcPct val="0"/>
        </a:spcBef>
        <a:spcAft>
          <a:spcPct val="0"/>
        </a:spcAft>
        <a:defRPr sz="3600" b="1" i="1">
          <a:solidFill>
            <a:schemeClr val="bg1"/>
          </a:solidFill>
          <a:latin typeface="Calibri" pitchFamily="34" charset="0"/>
        </a:defRPr>
      </a:lvl2pPr>
      <a:lvl3pPr algn="l" rtl="0" eaLnBrk="0" fontAlgn="base" hangingPunct="0">
        <a:spcBef>
          <a:spcPct val="0"/>
        </a:spcBef>
        <a:spcAft>
          <a:spcPct val="0"/>
        </a:spcAft>
        <a:defRPr sz="3600" b="1" i="1">
          <a:solidFill>
            <a:schemeClr val="bg1"/>
          </a:solidFill>
          <a:latin typeface="Calibri" pitchFamily="34" charset="0"/>
        </a:defRPr>
      </a:lvl3pPr>
      <a:lvl4pPr algn="l" rtl="0" eaLnBrk="0" fontAlgn="base" hangingPunct="0">
        <a:spcBef>
          <a:spcPct val="0"/>
        </a:spcBef>
        <a:spcAft>
          <a:spcPct val="0"/>
        </a:spcAft>
        <a:defRPr sz="3600" b="1" i="1">
          <a:solidFill>
            <a:schemeClr val="bg1"/>
          </a:solidFill>
          <a:latin typeface="Calibri" pitchFamily="34" charset="0"/>
        </a:defRPr>
      </a:lvl4pPr>
      <a:lvl5pPr algn="l" rtl="0" eaLnBrk="0" fontAlgn="base" hangingPunct="0">
        <a:spcBef>
          <a:spcPct val="0"/>
        </a:spcBef>
        <a:spcAft>
          <a:spcPct val="0"/>
        </a:spcAft>
        <a:defRPr sz="3600" b="1" i="1">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microsoft.com/office/2007/relationships/hdphoto" Target="../media/hdphoto3.wdp"/><Relationship Id="rId5" Type="http://schemas.openxmlformats.org/officeDocument/2006/relationships/image" Target="../media/image3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14950" y="3318806"/>
            <a:ext cx="9167915" cy="1176994"/>
          </a:xfrm>
          <a:solidFill>
            <a:srgbClr val="3B3B3B">
              <a:alpha val="89804"/>
            </a:srgbClr>
          </a:solidFill>
        </p:spPr>
        <p:txBody>
          <a:bodyPr/>
          <a:lstStyle/>
          <a:p>
            <a:pPr algn="ctr" eaLnBrk="1" hangingPunct="1">
              <a:defRPr/>
            </a:pPr>
            <a:r>
              <a:rPr lang="en-US" altLang="en-US" sz="3600" b="1" dirty="0" smtClean="0">
                <a:solidFill>
                  <a:schemeClr val="bg1"/>
                </a:solidFill>
                <a:effectLst/>
                <a:latin typeface="Georgia" panose="02040502050405020303" pitchFamily="18" charset="0"/>
              </a:rPr>
              <a:t>DOE:  From Hunch to Crunch </a:t>
            </a:r>
            <a:br>
              <a:rPr lang="en-US" altLang="en-US" sz="3600" b="1" dirty="0" smtClean="0">
                <a:solidFill>
                  <a:schemeClr val="bg1"/>
                </a:solidFill>
                <a:effectLst/>
                <a:latin typeface="Georgia" panose="02040502050405020303" pitchFamily="18" charset="0"/>
              </a:rPr>
            </a:br>
            <a:r>
              <a:rPr lang="en-US" altLang="en-US" sz="3200" b="1" i="1" dirty="0" smtClean="0">
                <a:solidFill>
                  <a:schemeClr val="bg1"/>
                </a:solidFill>
                <a:effectLst/>
                <a:latin typeface="Georgia" panose="02040502050405020303" pitchFamily="18" charset="0"/>
              </a:rPr>
              <a:t>A </a:t>
            </a:r>
            <a:r>
              <a:rPr lang="en-US" altLang="en-US" sz="3200" b="1" i="1" dirty="0" err="1" smtClean="0">
                <a:solidFill>
                  <a:schemeClr val="bg1"/>
                </a:solidFill>
                <a:effectLst/>
                <a:latin typeface="Georgia" panose="02040502050405020303" pitchFamily="18" charset="0"/>
              </a:rPr>
              <a:t>Tremco</a:t>
            </a:r>
            <a:r>
              <a:rPr lang="en-US" altLang="en-US" sz="3200" b="1" i="1" dirty="0" smtClean="0">
                <a:solidFill>
                  <a:schemeClr val="bg1"/>
                </a:solidFill>
                <a:effectLst/>
                <a:latin typeface="Georgia" panose="02040502050405020303" pitchFamily="18" charset="0"/>
              </a:rPr>
              <a:t> Case Study</a:t>
            </a:r>
          </a:p>
        </p:txBody>
      </p:sp>
      <p:grpSp>
        <p:nvGrpSpPr>
          <p:cNvPr id="8" name="Group 7"/>
          <p:cNvGrpSpPr/>
          <p:nvPr/>
        </p:nvGrpSpPr>
        <p:grpSpPr>
          <a:xfrm>
            <a:off x="754533" y="4968239"/>
            <a:ext cx="3962400" cy="1553581"/>
            <a:chOff x="754533" y="4968239"/>
            <a:chExt cx="3962400" cy="155358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92" y="6045457"/>
              <a:ext cx="1058584" cy="476363"/>
            </a:xfrm>
            <a:prstGeom prst="rect">
              <a:avLst/>
            </a:prstGeom>
          </p:spPr>
        </p:pic>
        <p:sp>
          <p:nvSpPr>
            <p:cNvPr id="5" name="TextBox 4"/>
            <p:cNvSpPr txBox="1"/>
            <p:nvPr/>
          </p:nvSpPr>
          <p:spPr>
            <a:xfrm>
              <a:off x="754533" y="4968239"/>
              <a:ext cx="3962400" cy="1077218"/>
            </a:xfrm>
            <a:prstGeom prst="rect">
              <a:avLst/>
            </a:prstGeom>
            <a:noFill/>
          </p:spPr>
          <p:txBody>
            <a:bodyPr wrap="square" rtlCol="0">
              <a:spAutoFit/>
            </a:bodyPr>
            <a:lstStyle/>
            <a:p>
              <a:r>
                <a:rPr lang="en-US" sz="2400" b="1" dirty="0" smtClean="0">
                  <a:solidFill>
                    <a:srgbClr val="00007E"/>
                  </a:solidFill>
                  <a:latin typeface="Arial" panose="020B0604020202020204" pitchFamily="34" charset="0"/>
                  <a:cs typeface="Arial" panose="020B0604020202020204" pitchFamily="34" charset="0"/>
                </a:rPr>
                <a:t>Richard </a:t>
              </a:r>
              <a:r>
                <a:rPr lang="en-US" sz="2400" b="1" dirty="0" err="1" smtClean="0">
                  <a:solidFill>
                    <a:srgbClr val="00007E"/>
                  </a:solidFill>
                  <a:latin typeface="Arial" panose="020B0604020202020204" pitchFamily="34" charset="0"/>
                  <a:cs typeface="Arial" panose="020B0604020202020204" pitchFamily="34" charset="0"/>
                </a:rPr>
                <a:t>Wiltse</a:t>
              </a:r>
              <a:endParaRPr lang="en-US" sz="2400" b="1" dirty="0">
                <a:solidFill>
                  <a:srgbClr val="00007E"/>
                </a:solidFill>
                <a:latin typeface="Arial" panose="020B0604020202020204" pitchFamily="34" charset="0"/>
                <a:cs typeface="Arial" panose="020B0604020202020204" pitchFamily="34" charset="0"/>
              </a:endParaRPr>
            </a:p>
            <a:p>
              <a:r>
                <a:rPr lang="en-US" sz="2000" b="1" dirty="0" err="1" smtClean="0">
                  <a:solidFill>
                    <a:srgbClr val="00007E"/>
                  </a:solidFill>
                  <a:latin typeface="Arial" panose="020B0604020202020204" pitchFamily="34" charset="0"/>
                  <a:cs typeface="Arial" panose="020B0604020202020204" pitchFamily="34" charset="0"/>
                </a:rPr>
                <a:t>Tremco</a:t>
              </a:r>
              <a:r>
                <a:rPr lang="en-US" sz="2000" b="1" dirty="0" smtClean="0">
                  <a:solidFill>
                    <a:srgbClr val="00007E"/>
                  </a:solidFill>
                  <a:latin typeface="Arial" panose="020B0604020202020204" pitchFamily="34" charset="0"/>
                  <a:cs typeface="Arial" panose="020B0604020202020204" pitchFamily="34" charset="0"/>
                </a:rPr>
                <a:t> Inc.</a:t>
              </a:r>
            </a:p>
            <a:p>
              <a:r>
                <a:rPr lang="en-US" sz="2000" b="1" dirty="0" smtClean="0">
                  <a:solidFill>
                    <a:srgbClr val="00007E"/>
                  </a:solidFill>
                  <a:latin typeface="Arial" panose="020B0604020202020204" pitchFamily="34" charset="0"/>
                  <a:cs typeface="Arial" panose="020B0604020202020204" pitchFamily="34" charset="0"/>
                </a:rPr>
                <a:t>Master Black Belt</a:t>
              </a:r>
              <a:endParaRPr lang="en-US" sz="2000" b="1" dirty="0">
                <a:solidFill>
                  <a:srgbClr val="00007E"/>
                </a:solidFill>
                <a:latin typeface="Arial" panose="020B0604020202020204" pitchFamily="34" charset="0"/>
                <a:cs typeface="Arial" panose="020B0604020202020204" pitchFamily="34" charset="0"/>
              </a:endParaRPr>
            </a:p>
          </p:txBody>
        </p:sp>
      </p:grpSp>
      <p:grpSp>
        <p:nvGrpSpPr>
          <p:cNvPr id="9" name="Group 8"/>
          <p:cNvGrpSpPr/>
          <p:nvPr/>
        </p:nvGrpSpPr>
        <p:grpSpPr>
          <a:xfrm>
            <a:off x="6324600" y="4952102"/>
            <a:ext cx="2385348" cy="1398391"/>
            <a:chOff x="6324600" y="4952102"/>
            <a:chExt cx="2385348" cy="139839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5328201"/>
              <a:ext cx="2385348" cy="1022292"/>
            </a:xfrm>
            <a:prstGeom prst="rect">
              <a:avLst/>
            </a:prstGeom>
          </p:spPr>
        </p:pic>
        <p:sp>
          <p:nvSpPr>
            <p:cNvPr id="6" name="TextBox 5"/>
            <p:cNvSpPr txBox="1"/>
            <p:nvPr/>
          </p:nvSpPr>
          <p:spPr>
            <a:xfrm>
              <a:off x="6324600" y="4952102"/>
              <a:ext cx="19812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a:t>
              </a:r>
              <a:r>
                <a:rPr lang="en-US" sz="1600" b="1" dirty="0" smtClean="0">
                  <a:latin typeface="Arial" panose="020B0604020202020204" pitchFamily="34" charset="0"/>
                  <a:cs typeface="Arial" panose="020B0604020202020204" pitchFamily="34" charset="0"/>
                </a:rPr>
                <a:t>ponsored by:</a:t>
              </a:r>
              <a:endParaRPr lang="en-US" sz="1600" b="1" dirty="0">
                <a:latin typeface="Arial" panose="020B0604020202020204" pitchFamily="34" charset="0"/>
                <a:cs typeface="Arial" panose="020B0604020202020204" pitchFamily="34" charset="0"/>
              </a:endParaRPr>
            </a:p>
          </p:txBody>
        </p:sp>
      </p:gr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9144001" cy="331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33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Demonstrates a need </a:t>
            </a:r>
            <a:endParaRPr lang="en-US" dirty="0"/>
          </a:p>
          <a:p>
            <a:pPr lvl="1"/>
            <a:r>
              <a:rPr lang="en-US" dirty="0" smtClean="0"/>
              <a:t>Our data clearly shows excess variability that is detrimental to manufacturing</a:t>
            </a:r>
          </a:p>
          <a:p>
            <a:pPr marL="393192" lvl="1" indent="0">
              <a:buNone/>
            </a:pPr>
            <a:endParaRPr lang="en-US" dirty="0" smtClean="0"/>
          </a:p>
          <a:p>
            <a:r>
              <a:rPr lang="en-US" dirty="0" smtClean="0"/>
              <a:t>Allows the ability to quantify an improvement</a:t>
            </a:r>
          </a:p>
          <a:p>
            <a:pPr lvl="1"/>
            <a:r>
              <a:rPr lang="en-US" dirty="0" smtClean="0"/>
              <a:t>“If you don’t know where you are, how will you get to where you are going?” </a:t>
            </a:r>
            <a:endParaRPr lang="en-US" dirty="0"/>
          </a:p>
        </p:txBody>
      </p:sp>
      <p:sp>
        <p:nvSpPr>
          <p:cNvPr id="3" name="Title 2"/>
          <p:cNvSpPr>
            <a:spLocks noGrp="1"/>
          </p:cNvSpPr>
          <p:nvPr>
            <p:ph type="title"/>
          </p:nvPr>
        </p:nvSpPr>
        <p:spPr/>
        <p:txBody>
          <a:bodyPr>
            <a:normAutofit/>
          </a:bodyPr>
          <a:lstStyle/>
          <a:p>
            <a:r>
              <a:rPr lang="en-US" dirty="0" smtClean="0"/>
              <a:t>CSF#2:  Do your homework on baseline data</a:t>
            </a:r>
            <a:endParaRPr lang="en-US" dirty="0"/>
          </a:p>
        </p:txBody>
      </p:sp>
    </p:spTree>
    <p:extLst>
      <p:ext uri="{BB962C8B-B14F-4D97-AF65-F5344CB8AC3E}">
        <p14:creationId xmlns:p14="http://schemas.microsoft.com/office/powerpoint/2010/main" val="400910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normAutofit/>
          </a:bodyPr>
          <a:lstStyle/>
          <a:p>
            <a:r>
              <a:rPr lang="en-US" sz="3600" dirty="0" smtClean="0"/>
              <a:t>Measure - Gage R&amp;R</a:t>
            </a:r>
            <a:endParaRPr lang="en-US" sz="36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055" y="1447800"/>
            <a:ext cx="8305800"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08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Document, document, document</a:t>
            </a:r>
          </a:p>
          <a:p>
            <a:pPr lvl="1"/>
            <a:r>
              <a:rPr lang="en-US" dirty="0" smtClean="0"/>
              <a:t>Procedural drift</a:t>
            </a:r>
          </a:p>
          <a:p>
            <a:pPr marL="109728" indent="0">
              <a:buNone/>
            </a:pPr>
            <a:endParaRPr lang="en-US" dirty="0" smtClean="0"/>
          </a:p>
          <a:p>
            <a:r>
              <a:rPr lang="en-US" dirty="0" smtClean="0"/>
              <a:t>Will take several trials to ensure complete understanding</a:t>
            </a:r>
          </a:p>
          <a:p>
            <a:pPr lvl="1"/>
            <a:endParaRPr lang="en-US" dirty="0"/>
          </a:p>
        </p:txBody>
      </p:sp>
      <p:sp>
        <p:nvSpPr>
          <p:cNvPr id="3" name="Title 2"/>
          <p:cNvSpPr>
            <a:spLocks noGrp="1"/>
          </p:cNvSpPr>
          <p:nvPr>
            <p:ph type="title"/>
          </p:nvPr>
        </p:nvSpPr>
        <p:spPr/>
        <p:txBody>
          <a:bodyPr>
            <a:normAutofit/>
          </a:bodyPr>
          <a:lstStyle/>
          <a:p>
            <a:r>
              <a:rPr lang="en-US" dirty="0" smtClean="0"/>
              <a:t>CSF#3:  Insist on Measurement Standard Work</a:t>
            </a:r>
            <a:endParaRPr lang="en-US" dirty="0"/>
          </a:p>
        </p:txBody>
      </p:sp>
    </p:spTree>
    <p:extLst>
      <p:ext uri="{BB962C8B-B14F-4D97-AF65-F5344CB8AC3E}">
        <p14:creationId xmlns:p14="http://schemas.microsoft.com/office/powerpoint/2010/main" val="127233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true shelf life of Silicone Rubber?</a:t>
            </a:r>
          </a:p>
          <a:p>
            <a:pPr marL="109728" indent="0">
              <a:buNone/>
            </a:pPr>
            <a:endParaRPr lang="en-US" dirty="0" smtClean="0"/>
          </a:p>
          <a:p>
            <a:r>
              <a:rPr lang="en-US" dirty="0" smtClean="0"/>
              <a:t>What viscosity levels should we trial at (in extrusion) in order to start specification development? </a:t>
            </a:r>
          </a:p>
          <a:p>
            <a:endParaRPr lang="en-US" dirty="0"/>
          </a:p>
          <a:p>
            <a:r>
              <a:rPr lang="en-US" dirty="0" smtClean="0"/>
              <a:t>What are potential processing factors (at our supplier) that influence viscosity?</a:t>
            </a:r>
          </a:p>
          <a:p>
            <a:endParaRPr lang="en-US" dirty="0"/>
          </a:p>
        </p:txBody>
      </p:sp>
      <p:sp>
        <p:nvSpPr>
          <p:cNvPr id="3" name="Title 2"/>
          <p:cNvSpPr>
            <a:spLocks noGrp="1"/>
          </p:cNvSpPr>
          <p:nvPr>
            <p:ph type="title"/>
          </p:nvPr>
        </p:nvSpPr>
        <p:spPr/>
        <p:txBody>
          <a:bodyPr/>
          <a:lstStyle/>
          <a:p>
            <a:r>
              <a:rPr lang="en-US" dirty="0" smtClean="0"/>
              <a:t>Analyze</a:t>
            </a:r>
            <a:endParaRPr lang="en-US" dirty="0"/>
          </a:p>
        </p:txBody>
      </p:sp>
    </p:spTree>
    <p:extLst>
      <p:ext uri="{BB962C8B-B14F-4D97-AF65-F5344CB8AC3E}">
        <p14:creationId xmlns:p14="http://schemas.microsoft.com/office/powerpoint/2010/main" val="3983333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3188" y="1295400"/>
            <a:ext cx="5377143" cy="273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Analyze: Time Series Trend Analysis, 10 weeks</a:t>
            </a:r>
            <a:r>
              <a:rPr lang="en-US" sz="3600" dirty="0" smtClean="0"/>
              <a:t/>
            </a:r>
            <a:br>
              <a:rPr lang="en-US" sz="3600" dirty="0" smtClean="0"/>
            </a:br>
            <a:endParaRPr lang="en-US" sz="3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14800"/>
            <a:ext cx="3933825" cy="189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489241"/>
            <a:ext cx="2514600" cy="4801314"/>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Silicone changes in viscosity over time.</a:t>
            </a:r>
          </a:p>
          <a:p>
            <a:r>
              <a:rPr lang="en-US" dirty="0" smtClean="0">
                <a:latin typeface="Arial" panose="020B0604020202020204" pitchFamily="34" charset="0"/>
                <a:cs typeface="Arial" panose="020B0604020202020204" pitchFamily="34" charset="0"/>
              </a:rPr>
              <a:t>How much depends on starting point.  Regression coefficients: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ML	</a:t>
            </a:r>
            <a:r>
              <a:rPr lang="en-US" b="1" dirty="0" smtClean="0">
                <a:latin typeface="Arial" panose="020B0604020202020204" pitchFamily="34" charset="0"/>
                <a:cs typeface="Arial" panose="020B0604020202020204" pitchFamily="34" charset="0"/>
              </a:rPr>
              <a:t>Coefficient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055</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076</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.164</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Extrusions ran well at the 2.0 + - .3 range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18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DOE’s (Factorial or OFAT) provide samples that properly defines specifications</a:t>
            </a:r>
          </a:p>
          <a:p>
            <a:endParaRPr lang="en-US" dirty="0" smtClean="0"/>
          </a:p>
          <a:p>
            <a:pPr lvl="1"/>
            <a:r>
              <a:rPr lang="en-US" dirty="0" smtClean="0"/>
              <a:t>Data based specifications, as opposed to “Industry Standards” </a:t>
            </a:r>
          </a:p>
          <a:p>
            <a:pPr lvl="1"/>
            <a:r>
              <a:rPr lang="en-US" dirty="0" smtClean="0"/>
              <a:t>Samples for both setting and confirming specs</a:t>
            </a:r>
            <a:endParaRPr lang="en-US" dirty="0"/>
          </a:p>
        </p:txBody>
      </p:sp>
      <p:sp>
        <p:nvSpPr>
          <p:cNvPr id="3" name="Title 2"/>
          <p:cNvSpPr>
            <a:spLocks noGrp="1"/>
          </p:cNvSpPr>
          <p:nvPr>
            <p:ph type="title"/>
          </p:nvPr>
        </p:nvSpPr>
        <p:spPr/>
        <p:txBody>
          <a:bodyPr/>
          <a:lstStyle/>
          <a:p>
            <a:r>
              <a:rPr lang="en-US" sz="3200" dirty="0"/>
              <a:t>DOE benefit – specification analysis</a:t>
            </a:r>
            <a:endParaRPr lang="en-US" dirty="0"/>
          </a:p>
        </p:txBody>
      </p:sp>
    </p:spTree>
    <p:extLst>
      <p:ext uri="{BB962C8B-B14F-4D97-AF65-F5344CB8AC3E}">
        <p14:creationId xmlns:p14="http://schemas.microsoft.com/office/powerpoint/2010/main" val="3391798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7272" y="1481138"/>
            <a:ext cx="730945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Analyze:  Factorial DOE - Brainstorming</a:t>
            </a:r>
            <a:endParaRPr lang="en-US" dirty="0"/>
          </a:p>
        </p:txBody>
      </p:sp>
    </p:spTree>
    <p:extLst>
      <p:ext uri="{BB962C8B-B14F-4D97-AF65-F5344CB8AC3E}">
        <p14:creationId xmlns:p14="http://schemas.microsoft.com/office/powerpoint/2010/main" val="636069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a skilled facilitator that is neutral..</a:t>
            </a:r>
            <a:r>
              <a:rPr lang="en-US" dirty="0" err="1" smtClean="0"/>
              <a:t>i.e</a:t>
            </a:r>
            <a:r>
              <a:rPr lang="en-US" dirty="0" smtClean="0"/>
              <a:t>…no bias</a:t>
            </a:r>
          </a:p>
          <a:p>
            <a:pPr marL="109728" indent="0">
              <a:buNone/>
            </a:pPr>
            <a:endParaRPr lang="en-US" dirty="0" smtClean="0"/>
          </a:p>
          <a:p>
            <a:r>
              <a:rPr lang="en-US" dirty="0" smtClean="0"/>
              <a:t>Involve the right people</a:t>
            </a:r>
          </a:p>
          <a:p>
            <a:pPr marL="109728" indent="0">
              <a:buNone/>
            </a:pPr>
            <a:endParaRPr lang="en-US" dirty="0" smtClean="0"/>
          </a:p>
          <a:p>
            <a:r>
              <a:rPr lang="en-US" dirty="0" smtClean="0"/>
              <a:t>Use “Round Robin” to ensure everyone has an equal chance of contributing</a:t>
            </a:r>
          </a:p>
          <a:p>
            <a:pPr marL="109728" indent="0">
              <a:buNone/>
            </a:pPr>
            <a:endParaRPr lang="en-US" dirty="0" smtClean="0"/>
          </a:p>
          <a:p>
            <a:r>
              <a:rPr lang="en-US" dirty="0" smtClean="0"/>
              <a:t>Multi vote potential factors</a:t>
            </a:r>
            <a:endParaRPr lang="en-US" dirty="0"/>
          </a:p>
        </p:txBody>
      </p:sp>
      <p:sp>
        <p:nvSpPr>
          <p:cNvPr id="3" name="Title 2"/>
          <p:cNvSpPr>
            <a:spLocks noGrp="1"/>
          </p:cNvSpPr>
          <p:nvPr>
            <p:ph type="title"/>
          </p:nvPr>
        </p:nvSpPr>
        <p:spPr/>
        <p:txBody>
          <a:bodyPr>
            <a:normAutofit/>
          </a:bodyPr>
          <a:lstStyle/>
          <a:p>
            <a:r>
              <a:rPr lang="en-US" dirty="0" smtClean="0"/>
              <a:t>CSF#4: Facilitated Brainstorming</a:t>
            </a:r>
            <a:endParaRPr lang="en-US" dirty="0"/>
          </a:p>
        </p:txBody>
      </p:sp>
    </p:spTree>
    <p:extLst>
      <p:ext uri="{BB962C8B-B14F-4D97-AF65-F5344CB8AC3E}">
        <p14:creationId xmlns:p14="http://schemas.microsoft.com/office/powerpoint/2010/main" val="669646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endParaRPr lang="en-US" sz="2000" dirty="0" smtClean="0"/>
          </a:p>
          <a:p>
            <a:pPr marL="0" indent="0">
              <a:buNone/>
            </a:pPr>
            <a:endParaRPr lang="en-US" sz="2000" dirty="0"/>
          </a:p>
          <a:p>
            <a:pPr marL="0" indent="0">
              <a:buNone/>
            </a:pPr>
            <a:r>
              <a:rPr lang="en-US" sz="2000" b="1" dirty="0" smtClean="0"/>
              <a:t>Factor             </a:t>
            </a:r>
            <a:r>
              <a:rPr lang="en-US" sz="2000" b="1" dirty="0"/>
              <a:t>	</a:t>
            </a:r>
            <a:r>
              <a:rPr lang="en-US" sz="2000" b="1" dirty="0" smtClean="0"/>
              <a:t>         Low       High</a:t>
            </a:r>
          </a:p>
          <a:p>
            <a:pPr marL="0" indent="0">
              <a:buNone/>
            </a:pPr>
            <a:endParaRPr lang="en-US" sz="2000" dirty="0"/>
          </a:p>
          <a:p>
            <a:pPr marL="0" indent="0">
              <a:buNone/>
            </a:pPr>
            <a:r>
              <a:rPr lang="en-US" sz="2000" dirty="0" smtClean="0"/>
              <a:t>A  </a:t>
            </a:r>
            <a:r>
              <a:rPr lang="en-US" sz="2000" dirty="0"/>
              <a:t>Base </a:t>
            </a:r>
            <a:r>
              <a:rPr lang="en-US" sz="2000" dirty="0" err="1"/>
              <a:t>Durometer</a:t>
            </a:r>
            <a:r>
              <a:rPr lang="en-US" sz="2000" dirty="0"/>
              <a:t>     	55    	63</a:t>
            </a:r>
          </a:p>
          <a:p>
            <a:pPr marL="0" indent="0">
              <a:buNone/>
            </a:pPr>
            <a:r>
              <a:rPr lang="en-US" sz="2000" dirty="0"/>
              <a:t>B  </a:t>
            </a:r>
            <a:r>
              <a:rPr lang="en-US" sz="2000" dirty="0" smtClean="0"/>
              <a:t>Catalyst                  -</a:t>
            </a:r>
            <a:r>
              <a:rPr lang="en-US" sz="2000" dirty="0"/>
              <a:t>0.05 </a:t>
            </a:r>
            <a:r>
              <a:rPr lang="en-US" sz="2000" dirty="0" smtClean="0"/>
              <a:t>     0.05</a:t>
            </a:r>
            <a:endParaRPr lang="en-US" sz="2000" dirty="0"/>
          </a:p>
          <a:p>
            <a:pPr marL="0" indent="0">
              <a:buNone/>
            </a:pPr>
            <a:r>
              <a:rPr lang="en-US" sz="2000" dirty="0"/>
              <a:t>C  </a:t>
            </a:r>
            <a:r>
              <a:rPr lang="en-US" sz="2000" dirty="0" smtClean="0"/>
              <a:t>Mill </a:t>
            </a:r>
            <a:r>
              <a:rPr lang="en-US" sz="2000" dirty="0"/>
              <a:t>time           	1     	4</a:t>
            </a:r>
          </a:p>
          <a:p>
            <a:pPr marL="0" indent="0">
              <a:buNone/>
            </a:pPr>
            <a:endParaRPr lang="en-US" sz="2000" dirty="0" smtClean="0"/>
          </a:p>
          <a:p>
            <a:pPr marL="0" indent="0">
              <a:buNone/>
            </a:pPr>
            <a:r>
              <a:rPr lang="en-US" sz="2000" dirty="0" smtClean="0"/>
              <a:t>Covariate</a:t>
            </a:r>
            <a:r>
              <a:rPr lang="en-US" sz="2000" dirty="0"/>
              <a:t>:   Temp of material    </a:t>
            </a:r>
            <a:endParaRPr lang="en-US" sz="2000" dirty="0" smtClean="0"/>
          </a:p>
          <a:p>
            <a:pPr marL="0" indent="0">
              <a:buNone/>
            </a:pPr>
            <a:r>
              <a:rPr lang="en-US" sz="2000" dirty="0" smtClean="0"/>
              <a:t>Response</a:t>
            </a:r>
            <a:r>
              <a:rPr lang="en-US" sz="2000" dirty="0"/>
              <a:t>:  ML viscosity   Replicates:  4</a:t>
            </a:r>
          </a:p>
          <a:p>
            <a:endParaRPr lang="en-US" sz="2000" dirty="0"/>
          </a:p>
        </p:txBody>
      </p:sp>
      <p:sp>
        <p:nvSpPr>
          <p:cNvPr id="2" name="Title 1"/>
          <p:cNvSpPr>
            <a:spLocks noGrp="1"/>
          </p:cNvSpPr>
          <p:nvPr>
            <p:ph type="title"/>
          </p:nvPr>
        </p:nvSpPr>
        <p:spPr/>
        <p:txBody>
          <a:bodyPr>
            <a:normAutofit/>
          </a:bodyPr>
          <a:lstStyle/>
          <a:p>
            <a:r>
              <a:rPr lang="en-US" dirty="0" smtClean="0"/>
              <a:t>Improve:  DOE </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259" y="2133600"/>
            <a:ext cx="373691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645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Study what the historical factors ran at – review set up sheets</a:t>
            </a:r>
          </a:p>
          <a:p>
            <a:pPr lvl="1"/>
            <a:r>
              <a:rPr lang="en-US" dirty="0" smtClean="0"/>
              <a:t>Many Operators have their own set up sheets</a:t>
            </a:r>
          </a:p>
          <a:p>
            <a:pPr marL="109728" indent="0">
              <a:buNone/>
            </a:pPr>
            <a:endParaRPr lang="en-US" dirty="0" smtClean="0"/>
          </a:p>
          <a:p>
            <a:r>
              <a:rPr lang="en-US" dirty="0" smtClean="0"/>
              <a:t>For initial screening experiments like this, Level 1 and Level 2 should be set at the extremes of normal processing parameter values</a:t>
            </a:r>
          </a:p>
          <a:p>
            <a:pPr lvl="1"/>
            <a:r>
              <a:rPr lang="en-US" dirty="0" smtClean="0"/>
              <a:t>Associates unfamiliar with DOE will tend to over inflate parameter values</a:t>
            </a:r>
          </a:p>
          <a:p>
            <a:pPr lvl="1"/>
            <a:endParaRPr lang="en-US" dirty="0"/>
          </a:p>
        </p:txBody>
      </p:sp>
      <p:sp>
        <p:nvSpPr>
          <p:cNvPr id="3" name="Title 2"/>
          <p:cNvSpPr>
            <a:spLocks noGrp="1"/>
          </p:cNvSpPr>
          <p:nvPr>
            <p:ph type="title"/>
          </p:nvPr>
        </p:nvSpPr>
        <p:spPr/>
        <p:txBody>
          <a:bodyPr/>
          <a:lstStyle/>
          <a:p>
            <a:r>
              <a:rPr lang="en-US" dirty="0" smtClean="0"/>
              <a:t>CSF#5: </a:t>
            </a:r>
            <a:r>
              <a:rPr lang="en-US" dirty="0" smtClean="0"/>
              <a:t>Factor Level Settings</a:t>
            </a:r>
            <a:endParaRPr lang="en-US" dirty="0"/>
          </a:p>
        </p:txBody>
      </p:sp>
    </p:spTree>
    <p:extLst>
      <p:ext uri="{BB962C8B-B14F-4D97-AF65-F5344CB8AC3E}">
        <p14:creationId xmlns:p14="http://schemas.microsoft.com/office/powerpoint/2010/main" val="582575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4065494" y="6279626"/>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fld id="{31CDD109-2576-47F6-A7A6-93B32BF1CE5B}" type="slidenum">
              <a:rPr lang="en-US" altLang="en-US" sz="1200">
                <a:solidFill>
                  <a:srgbClr val="7F7F7F"/>
                </a:solidFill>
              </a:rPr>
              <a:pPr algn="ctr" eaLnBrk="1" fontAlgn="base" hangingPunct="1">
                <a:spcBef>
                  <a:spcPct val="0"/>
                </a:spcBef>
                <a:spcAft>
                  <a:spcPct val="0"/>
                </a:spcAft>
                <a:buFontTx/>
                <a:buNone/>
              </a:pPr>
              <a:t>2</a:t>
            </a:fld>
            <a:endParaRPr lang="en-US" altLang="en-US" sz="1200" dirty="0">
              <a:solidFill>
                <a:srgbClr val="7F7F7F"/>
              </a:solidFill>
            </a:endParaRPr>
          </a:p>
        </p:txBody>
      </p:sp>
      <p:sp>
        <p:nvSpPr>
          <p:cNvPr id="22531" name="Rectangle 14"/>
          <p:cNvSpPr>
            <a:spLocks noGrp="1"/>
          </p:cNvSpPr>
          <p:nvPr>
            <p:ph type="body" sz="half" idx="4294967295"/>
          </p:nvPr>
        </p:nvSpPr>
        <p:spPr>
          <a:xfrm>
            <a:off x="2743200" y="1600200"/>
            <a:ext cx="5638800" cy="3886200"/>
          </a:xfrm>
        </p:spPr>
        <p:txBody>
          <a:bodyPr/>
          <a:lstStyle/>
          <a:p>
            <a:pPr eaLnBrk="1" hangingPunct="1">
              <a:spcBef>
                <a:spcPct val="0"/>
              </a:spcBef>
              <a:buFont typeface="Arial" charset="0"/>
              <a:buNone/>
            </a:pPr>
            <a:r>
              <a:rPr lang="en-US" altLang="en-US" sz="2400" b="1" dirty="0" smtClean="0">
                <a:solidFill>
                  <a:srgbClr val="1E19A3"/>
                </a:solidFill>
                <a:latin typeface="Arial" charset="0"/>
              </a:rPr>
              <a:t>Richard </a:t>
            </a:r>
            <a:r>
              <a:rPr lang="en-US" altLang="en-US" sz="2400" b="1" dirty="0" err="1" smtClean="0">
                <a:solidFill>
                  <a:srgbClr val="1E19A3"/>
                </a:solidFill>
                <a:latin typeface="Arial" charset="0"/>
              </a:rPr>
              <a:t>Wiltse</a:t>
            </a:r>
            <a:endParaRPr lang="en-US" altLang="en-US" sz="2400" b="1" dirty="0" smtClean="0">
              <a:solidFill>
                <a:srgbClr val="1E19A3"/>
              </a:solidFill>
              <a:latin typeface="Arial" charset="0"/>
            </a:endParaRPr>
          </a:p>
          <a:p>
            <a:pPr eaLnBrk="1" hangingPunct="1">
              <a:spcBef>
                <a:spcPct val="0"/>
              </a:spcBef>
              <a:buFont typeface="Arial" charset="0"/>
              <a:buNone/>
            </a:pPr>
            <a:r>
              <a:rPr lang="en-US" altLang="en-US" sz="2400" i="1" dirty="0" smtClean="0">
                <a:solidFill>
                  <a:srgbClr val="1E19A3"/>
                </a:solidFill>
                <a:latin typeface="Arial" charset="0"/>
              </a:rPr>
              <a:t>  </a:t>
            </a:r>
            <a:r>
              <a:rPr lang="en-US" altLang="en-US" sz="1800" i="1" dirty="0" err="1" smtClean="0">
                <a:solidFill>
                  <a:srgbClr val="1E19A3"/>
                </a:solidFill>
                <a:latin typeface="Arial" charset="0"/>
              </a:rPr>
              <a:t>Tremco</a:t>
            </a:r>
            <a:r>
              <a:rPr lang="en-US" altLang="en-US" sz="1800" i="1" dirty="0" smtClean="0">
                <a:solidFill>
                  <a:srgbClr val="1E19A3"/>
                </a:solidFill>
                <a:latin typeface="Arial" charset="0"/>
              </a:rPr>
              <a:t> Commercial Sealants &amp; Waterproofing</a:t>
            </a:r>
          </a:p>
          <a:p>
            <a:pPr eaLnBrk="1" hangingPunct="1">
              <a:spcBef>
                <a:spcPct val="0"/>
              </a:spcBef>
              <a:buFont typeface="Arial" charset="0"/>
              <a:buNone/>
            </a:pPr>
            <a:endParaRPr lang="en-US" altLang="en-US" sz="1200" i="1" dirty="0" smtClean="0">
              <a:solidFill>
                <a:srgbClr val="1E19A3"/>
              </a:solidFill>
              <a:latin typeface="Arial" charset="0"/>
            </a:endParaRPr>
          </a:p>
          <a:p>
            <a:pPr eaLnBrk="1" hangingPunct="1">
              <a:spcBef>
                <a:spcPct val="0"/>
              </a:spcBef>
            </a:pPr>
            <a:r>
              <a:rPr lang="en-US" sz="1800" dirty="0" smtClean="0">
                <a:latin typeface="Arial" charset="0"/>
              </a:rPr>
              <a:t>Divisional Black Belt developing Lean Six Sigma teams and continuous improvement culture across organization </a:t>
            </a:r>
          </a:p>
          <a:p>
            <a:pPr marL="0" indent="0" eaLnBrk="1" hangingPunct="1">
              <a:spcBef>
                <a:spcPct val="0"/>
              </a:spcBef>
              <a:buNone/>
            </a:pPr>
            <a:endParaRPr lang="en-US" sz="1800" dirty="0" smtClean="0">
              <a:latin typeface="Arial" charset="0"/>
            </a:endParaRPr>
          </a:p>
          <a:p>
            <a:pPr eaLnBrk="1" hangingPunct="1">
              <a:spcBef>
                <a:spcPct val="0"/>
              </a:spcBef>
            </a:pPr>
            <a:r>
              <a:rPr lang="en-US" sz="1800" dirty="0" smtClean="0">
                <a:latin typeface="Arial" charset="0"/>
              </a:rPr>
              <a:t>Founded the  </a:t>
            </a:r>
            <a:r>
              <a:rPr lang="en-US" sz="1800" dirty="0">
                <a:latin typeface="Arial" charset="0"/>
              </a:rPr>
              <a:t>AME </a:t>
            </a:r>
            <a:r>
              <a:rPr lang="en-US" sz="1800" dirty="0" smtClean="0">
                <a:latin typeface="Arial" charset="0"/>
              </a:rPr>
              <a:t>Lean Consortia Cleveland chapter</a:t>
            </a:r>
          </a:p>
          <a:p>
            <a:pPr marL="0" indent="0" eaLnBrk="1" hangingPunct="1">
              <a:spcBef>
                <a:spcPct val="0"/>
              </a:spcBef>
              <a:buNone/>
            </a:pPr>
            <a:endParaRPr lang="en-US" sz="1800" dirty="0" smtClean="0">
              <a:latin typeface="Arial" charset="0"/>
            </a:endParaRPr>
          </a:p>
          <a:p>
            <a:pPr eaLnBrk="1" hangingPunct="1">
              <a:spcBef>
                <a:spcPct val="0"/>
              </a:spcBef>
            </a:pPr>
            <a:r>
              <a:rPr lang="en-US" sz="1800" dirty="0" smtClean="0">
                <a:latin typeface="Arial" charset="0"/>
              </a:rPr>
              <a:t>B.S. </a:t>
            </a:r>
            <a:r>
              <a:rPr lang="en-US" sz="1800" dirty="0">
                <a:latin typeface="Arial" charset="0"/>
              </a:rPr>
              <a:t>– </a:t>
            </a:r>
            <a:r>
              <a:rPr lang="en-US" sz="1800" dirty="0" smtClean="0">
                <a:latin typeface="Arial" charset="0"/>
              </a:rPr>
              <a:t>Illinois State University, MBA – Shenandoah University, Master Black Belt – Ohio State/MoreSteam.com</a:t>
            </a:r>
            <a:endParaRPr lang="en-US" altLang="en-US" sz="1800" dirty="0" smtClean="0">
              <a:latin typeface="Arial" charset="0"/>
            </a:endParaRPr>
          </a:p>
        </p:txBody>
      </p:sp>
      <p:sp>
        <p:nvSpPr>
          <p:cNvPr id="22532" name="Rectangle 6"/>
          <p:cNvSpPr>
            <a:spLocks/>
          </p:cNvSpPr>
          <p:nvPr/>
        </p:nvSpPr>
        <p:spPr bwMode="auto">
          <a:xfrm>
            <a:off x="13447" y="142315"/>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3600" b="1" i="1" dirty="0">
                <a:solidFill>
                  <a:srgbClr val="FFFFFF"/>
                </a:solidFill>
              </a:rPr>
              <a:t>Today’s </a:t>
            </a:r>
            <a:r>
              <a:rPr lang="en-US" altLang="en-US" sz="3600" b="1" i="1" dirty="0" smtClean="0">
                <a:solidFill>
                  <a:srgbClr val="FFFFFF"/>
                </a:solidFill>
              </a:rPr>
              <a:t>Presenter</a:t>
            </a:r>
            <a:endParaRPr lang="en-US" altLang="en-US" sz="3600" b="1" i="1" dirty="0">
              <a:solidFill>
                <a:srgbClr val="FFFFFF"/>
              </a:solidFill>
            </a:endParaRPr>
          </a:p>
        </p:txBody>
      </p:sp>
      <p:grpSp>
        <p:nvGrpSpPr>
          <p:cNvPr id="6" name="Group 5"/>
          <p:cNvGrpSpPr/>
          <p:nvPr/>
        </p:nvGrpSpPr>
        <p:grpSpPr>
          <a:xfrm>
            <a:off x="534762" y="1676400"/>
            <a:ext cx="1967819" cy="2729129"/>
            <a:chOff x="534762" y="1676400"/>
            <a:chExt cx="1967819" cy="272912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62" y="3526291"/>
              <a:ext cx="1967819" cy="879238"/>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5691" y="1676400"/>
              <a:ext cx="1965960" cy="1837346"/>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49851071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Associates unfamiliar with DOE often do not see the need for replicates and randomization</a:t>
            </a:r>
          </a:p>
          <a:p>
            <a:endParaRPr lang="en-US" dirty="0" smtClean="0"/>
          </a:p>
          <a:p>
            <a:pPr lvl="1"/>
            <a:r>
              <a:rPr lang="en-US" dirty="0" smtClean="0"/>
              <a:t>Power:  “the likelihood you will find a significant effect when one truly exists”</a:t>
            </a:r>
          </a:p>
          <a:p>
            <a:pPr lvl="1"/>
            <a:r>
              <a:rPr lang="en-US" dirty="0" smtClean="0"/>
              <a:t>“You get what you pay for”</a:t>
            </a:r>
          </a:p>
          <a:p>
            <a:pPr lvl="1"/>
            <a:r>
              <a:rPr lang="en-US" dirty="0" smtClean="0"/>
              <a:t>Committing resources, time, and material … jump in with both feet</a:t>
            </a:r>
            <a:endParaRPr lang="en-US" dirty="0"/>
          </a:p>
        </p:txBody>
      </p:sp>
      <p:sp>
        <p:nvSpPr>
          <p:cNvPr id="3" name="Title 2"/>
          <p:cNvSpPr>
            <a:spLocks noGrp="1"/>
          </p:cNvSpPr>
          <p:nvPr>
            <p:ph type="title"/>
          </p:nvPr>
        </p:nvSpPr>
        <p:spPr/>
        <p:txBody>
          <a:bodyPr>
            <a:normAutofit fontScale="90000"/>
          </a:bodyPr>
          <a:lstStyle/>
          <a:p>
            <a:r>
              <a:rPr lang="en-US" dirty="0" smtClean="0"/>
              <a:t>CSF#6: </a:t>
            </a:r>
            <a:r>
              <a:rPr lang="en-US" dirty="0" smtClean="0"/>
              <a:t>Strive for adequate power through additional replicates</a:t>
            </a:r>
            <a:endParaRPr lang="en-US" dirty="0"/>
          </a:p>
        </p:txBody>
      </p:sp>
    </p:spTree>
    <p:extLst>
      <p:ext uri="{BB962C8B-B14F-4D97-AF65-F5344CB8AC3E}">
        <p14:creationId xmlns:p14="http://schemas.microsoft.com/office/powerpoint/2010/main" val="3417883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Recommend to have at least two people monitoring the experiment</a:t>
            </a:r>
          </a:p>
          <a:p>
            <a:pPr lvl="1"/>
            <a:endParaRPr lang="en-US" dirty="0" smtClean="0"/>
          </a:p>
          <a:p>
            <a:pPr lvl="1"/>
            <a:r>
              <a:rPr lang="en-US" dirty="0" smtClean="0"/>
              <a:t>Are </a:t>
            </a:r>
            <a:r>
              <a:rPr lang="en-US" dirty="0"/>
              <a:t>factor levels correct? </a:t>
            </a:r>
          </a:p>
          <a:p>
            <a:pPr lvl="1"/>
            <a:r>
              <a:rPr lang="en-US" dirty="0"/>
              <a:t>Has the process levelled out since the last change? </a:t>
            </a:r>
          </a:p>
          <a:p>
            <a:pPr lvl="1"/>
            <a:r>
              <a:rPr lang="en-US" dirty="0"/>
              <a:t>Are we randomized? </a:t>
            </a:r>
          </a:p>
          <a:p>
            <a:pPr lvl="1"/>
            <a:r>
              <a:rPr lang="en-US" dirty="0"/>
              <a:t>Are measurements of the Quality Characteristic being performed correctly? </a:t>
            </a:r>
            <a:endParaRPr lang="en-US" dirty="0" smtClean="0"/>
          </a:p>
          <a:p>
            <a:pPr lvl="1"/>
            <a:endParaRPr lang="en-US" dirty="0"/>
          </a:p>
          <a:p>
            <a:r>
              <a:rPr lang="en-US" dirty="0"/>
              <a:t>Check and double check each other</a:t>
            </a:r>
          </a:p>
          <a:p>
            <a:endParaRPr lang="en-US" dirty="0"/>
          </a:p>
        </p:txBody>
      </p:sp>
      <p:sp>
        <p:nvSpPr>
          <p:cNvPr id="3" name="Title 2"/>
          <p:cNvSpPr>
            <a:spLocks noGrp="1"/>
          </p:cNvSpPr>
          <p:nvPr>
            <p:ph type="title"/>
          </p:nvPr>
        </p:nvSpPr>
        <p:spPr/>
        <p:txBody>
          <a:bodyPr/>
          <a:lstStyle/>
          <a:p>
            <a:r>
              <a:rPr lang="en-US" dirty="0" smtClean="0"/>
              <a:t>Monitoring the DOE</a:t>
            </a:r>
            <a:endParaRPr lang="en-US" dirty="0"/>
          </a:p>
        </p:txBody>
      </p:sp>
    </p:spTree>
    <p:extLst>
      <p:ext uri="{BB962C8B-B14F-4D97-AF65-F5344CB8AC3E}">
        <p14:creationId xmlns:p14="http://schemas.microsoft.com/office/powerpoint/2010/main" val="1804966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There are a million ways your DOE can go wrong….</a:t>
            </a:r>
          </a:p>
          <a:p>
            <a:pPr lvl="1"/>
            <a:r>
              <a:rPr lang="en-US" dirty="0" smtClean="0"/>
              <a:t>False signals</a:t>
            </a:r>
          </a:p>
          <a:p>
            <a:r>
              <a:rPr lang="en-US" dirty="0" smtClean="0"/>
              <a:t>There is only one way for the DOE to go right</a:t>
            </a:r>
          </a:p>
          <a:p>
            <a:pPr marL="109728" indent="0">
              <a:buNone/>
            </a:pPr>
            <a:endParaRPr lang="en-US" dirty="0" smtClean="0"/>
          </a:p>
          <a:p>
            <a:pPr marL="393192" lvl="1" indent="0" algn="ctr">
              <a:buNone/>
            </a:pPr>
            <a:r>
              <a:rPr lang="en-US" sz="2400" b="1" dirty="0" smtClean="0"/>
              <a:t>Have a Plan !!!!! </a:t>
            </a:r>
          </a:p>
          <a:p>
            <a:pPr marL="393192" lvl="1" indent="0" algn="ctr">
              <a:buNone/>
            </a:pPr>
            <a:endParaRPr lang="en-US" b="1" dirty="0" smtClean="0"/>
          </a:p>
          <a:p>
            <a:pPr lvl="3"/>
            <a:r>
              <a:rPr lang="en-US" sz="2400" dirty="0" smtClean="0"/>
              <a:t>Review randomization and overall design</a:t>
            </a:r>
          </a:p>
          <a:p>
            <a:pPr lvl="3"/>
            <a:r>
              <a:rPr lang="en-US" sz="2400" dirty="0" smtClean="0"/>
              <a:t>Who will be monitors</a:t>
            </a:r>
          </a:p>
          <a:p>
            <a:pPr lvl="3"/>
            <a:r>
              <a:rPr lang="en-US" sz="2400" dirty="0" smtClean="0"/>
              <a:t>Sample identification</a:t>
            </a:r>
          </a:p>
          <a:p>
            <a:pPr lvl="3"/>
            <a:r>
              <a:rPr lang="en-US" sz="2400" dirty="0" smtClean="0"/>
              <a:t>Sample placement and measurement</a:t>
            </a:r>
          </a:p>
          <a:p>
            <a:pPr lvl="3"/>
            <a:endParaRPr lang="en-US" dirty="0" smtClean="0"/>
          </a:p>
        </p:txBody>
      </p:sp>
      <p:sp>
        <p:nvSpPr>
          <p:cNvPr id="3" name="Title 2"/>
          <p:cNvSpPr>
            <a:spLocks noGrp="1"/>
          </p:cNvSpPr>
          <p:nvPr>
            <p:ph type="title"/>
          </p:nvPr>
        </p:nvSpPr>
        <p:spPr/>
        <p:txBody>
          <a:bodyPr>
            <a:normAutofit/>
          </a:bodyPr>
          <a:lstStyle/>
          <a:p>
            <a:r>
              <a:rPr lang="en-US" dirty="0" smtClean="0"/>
              <a:t>CSF </a:t>
            </a:r>
            <a:r>
              <a:rPr lang="en-US" dirty="0" smtClean="0"/>
              <a:t>#7: </a:t>
            </a:r>
            <a:r>
              <a:rPr lang="en-US" dirty="0" smtClean="0"/>
              <a:t>Have a Plan for Monitoring</a:t>
            </a:r>
            <a:endParaRPr lang="en-US" dirty="0"/>
          </a:p>
        </p:txBody>
      </p:sp>
    </p:spTree>
    <p:extLst>
      <p:ext uri="{BB962C8B-B14F-4D97-AF65-F5344CB8AC3E}">
        <p14:creationId xmlns:p14="http://schemas.microsoft.com/office/powerpoint/2010/main" val="1859028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DOE Critical Success Factors:</a:t>
            </a:r>
          </a:p>
          <a:p>
            <a:pPr lvl="1"/>
            <a:r>
              <a:rPr lang="en-US" dirty="0" smtClean="0"/>
              <a:t>CSF #1  Proper charter</a:t>
            </a:r>
          </a:p>
          <a:p>
            <a:pPr lvl="1"/>
            <a:r>
              <a:rPr lang="en-US" dirty="0" smtClean="0"/>
              <a:t>CSF #2: Good historical baseline</a:t>
            </a:r>
          </a:p>
          <a:p>
            <a:pPr lvl="1"/>
            <a:r>
              <a:rPr lang="en-US" dirty="0" smtClean="0"/>
              <a:t>CSF #3: Adequate Gage R&amp;R w/ </a:t>
            </a:r>
            <a:r>
              <a:rPr lang="en-US" dirty="0" err="1" smtClean="0"/>
              <a:t>Std</a:t>
            </a:r>
            <a:r>
              <a:rPr lang="en-US" dirty="0" smtClean="0"/>
              <a:t> Work</a:t>
            </a:r>
          </a:p>
          <a:p>
            <a:pPr lvl="1"/>
            <a:r>
              <a:rPr lang="en-US" dirty="0" smtClean="0"/>
              <a:t>CSF #4: Facilitated Brainstorming</a:t>
            </a:r>
          </a:p>
          <a:p>
            <a:pPr lvl="1"/>
            <a:r>
              <a:rPr lang="en-US" dirty="0" smtClean="0"/>
              <a:t>CSF #5: Correct Factor Levels</a:t>
            </a:r>
          </a:p>
          <a:p>
            <a:pPr lvl="1"/>
            <a:r>
              <a:rPr lang="en-US" dirty="0" smtClean="0"/>
              <a:t>CSF #6: Adequate Power</a:t>
            </a:r>
          </a:p>
          <a:p>
            <a:pPr lvl="1"/>
            <a:r>
              <a:rPr lang="en-US" dirty="0" smtClean="0"/>
              <a:t>CSF #7: Proper monitoring</a:t>
            </a:r>
          </a:p>
          <a:p>
            <a:pPr marL="393192" lvl="1" indent="0">
              <a:buNone/>
            </a:pPr>
            <a:endParaRPr lang="en-US" dirty="0" smtClean="0"/>
          </a:p>
          <a:p>
            <a:r>
              <a:rPr lang="en-US" dirty="0" smtClean="0"/>
              <a:t>DOE Additional benefit(s)</a:t>
            </a:r>
          </a:p>
          <a:p>
            <a:pPr lvl="1"/>
            <a:r>
              <a:rPr lang="en-US" dirty="0" smtClean="0"/>
              <a:t>Sample based specifications</a:t>
            </a:r>
          </a:p>
        </p:txBody>
      </p:sp>
      <p:sp>
        <p:nvSpPr>
          <p:cNvPr id="3" name="Title 2"/>
          <p:cNvSpPr>
            <a:spLocks noGrp="1"/>
          </p:cNvSpPr>
          <p:nvPr>
            <p:ph type="title"/>
          </p:nvPr>
        </p:nvSpPr>
        <p:spPr/>
        <p:txBody>
          <a:bodyPr/>
          <a:lstStyle/>
          <a:p>
            <a:r>
              <a:rPr lang="en-US" dirty="0" smtClean="0"/>
              <a:t>Review</a:t>
            </a:r>
            <a:endParaRPr lang="en-US" dirty="0"/>
          </a:p>
        </p:txBody>
      </p:sp>
    </p:spTree>
    <p:extLst>
      <p:ext uri="{BB962C8B-B14F-4D97-AF65-F5344CB8AC3E}">
        <p14:creationId xmlns:p14="http://schemas.microsoft.com/office/powerpoint/2010/main" val="1311973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sz="4400" b="1" dirty="0">
                <a:latin typeface="Segoe UI"/>
              </a:rPr>
              <a:t>Factorial Regression: Results versus Temp of mate, base </a:t>
            </a:r>
            <a:r>
              <a:rPr lang="en-US" sz="4400" b="1" dirty="0" err="1">
                <a:latin typeface="Segoe UI"/>
              </a:rPr>
              <a:t>duromet</a:t>
            </a:r>
            <a:r>
              <a:rPr lang="en-US" sz="4400" b="1" dirty="0">
                <a:latin typeface="Segoe UI"/>
              </a:rPr>
              <a:t>, Catalyst, ... </a:t>
            </a:r>
          </a:p>
          <a:p>
            <a:endParaRPr lang="en-US" sz="4400" b="1" dirty="0">
              <a:latin typeface="Segoe UI"/>
            </a:endParaRPr>
          </a:p>
          <a:p>
            <a:r>
              <a:rPr lang="en-US" sz="2800" dirty="0">
                <a:latin typeface="Courier New"/>
              </a:rPr>
              <a:t>Analysis of Variance</a:t>
            </a:r>
          </a:p>
          <a:p>
            <a:endParaRPr lang="en-US" sz="2800" dirty="0">
              <a:latin typeface="Courier New"/>
            </a:endParaRPr>
          </a:p>
          <a:p>
            <a:r>
              <a:rPr lang="en-US" sz="2800" dirty="0">
                <a:latin typeface="Courier New"/>
              </a:rPr>
              <a:t>Source                                 DF    </a:t>
            </a:r>
            <a:r>
              <a:rPr lang="en-US" sz="2800" dirty="0" err="1">
                <a:latin typeface="Courier New"/>
              </a:rPr>
              <a:t>Adj</a:t>
            </a:r>
            <a:r>
              <a:rPr lang="en-US" sz="2800" dirty="0">
                <a:latin typeface="Courier New"/>
              </a:rPr>
              <a:t> SS    </a:t>
            </a:r>
            <a:r>
              <a:rPr lang="en-US" sz="2800" dirty="0" err="1">
                <a:latin typeface="Courier New"/>
              </a:rPr>
              <a:t>Adj</a:t>
            </a:r>
            <a:r>
              <a:rPr lang="en-US" sz="2800" dirty="0">
                <a:latin typeface="Courier New"/>
              </a:rPr>
              <a:t> MS  F-Value  P-Value</a:t>
            </a:r>
          </a:p>
          <a:p>
            <a:r>
              <a:rPr lang="it-IT" sz="2800" dirty="0">
                <a:latin typeface="Courier New"/>
              </a:rPr>
              <a:t>Model                                   8  0.587247  0.073406    10.43    0.000</a:t>
            </a:r>
          </a:p>
          <a:p>
            <a:r>
              <a:rPr lang="en-US" sz="2800" dirty="0">
                <a:latin typeface="Courier New"/>
              </a:rPr>
              <a:t>  Covariates                            1  0.006659  0.006659     0.95    0.341</a:t>
            </a:r>
          </a:p>
          <a:p>
            <a:r>
              <a:rPr lang="en-US" sz="2800" dirty="0">
                <a:latin typeface="Courier New"/>
              </a:rPr>
              <a:t>    Temp of material                    1  0.006659  0.006659     0.95    0.341</a:t>
            </a:r>
          </a:p>
          <a:p>
            <a:r>
              <a:rPr lang="en-US" sz="2800" dirty="0">
                <a:latin typeface="Courier New"/>
              </a:rPr>
              <a:t>  Linear                                3  0.324007  0.108002    15.35    0.000</a:t>
            </a:r>
          </a:p>
          <a:p>
            <a:r>
              <a:rPr lang="en-US" sz="2800" dirty="0">
                <a:latin typeface="Courier New"/>
              </a:rPr>
              <a:t>    base </a:t>
            </a:r>
            <a:r>
              <a:rPr lang="en-US" sz="2800" dirty="0" err="1">
                <a:latin typeface="Courier New"/>
              </a:rPr>
              <a:t>durometer</a:t>
            </a:r>
            <a:r>
              <a:rPr lang="en-US" sz="2800" dirty="0">
                <a:latin typeface="Courier New"/>
              </a:rPr>
              <a:t>                      1  0.319617  0.319617    45.42    0.000</a:t>
            </a:r>
          </a:p>
          <a:p>
            <a:r>
              <a:rPr lang="en-US" sz="2800" dirty="0">
                <a:latin typeface="Courier New"/>
              </a:rPr>
              <a:t>    Catalyst                            1  0.002421  0.002421     0.34    0.563</a:t>
            </a:r>
          </a:p>
          <a:p>
            <a:r>
              <a:rPr lang="en-US" sz="2800" dirty="0">
                <a:latin typeface="Courier New"/>
              </a:rPr>
              <a:t>    mill time                           1  0.004114  0.004114     0.58    0.452</a:t>
            </a:r>
          </a:p>
          <a:p>
            <a:r>
              <a:rPr lang="en-US" sz="2800" dirty="0">
                <a:latin typeface="Courier New"/>
              </a:rPr>
              <a:t>  2-Way Interactions                    3  0.010969  0.003656     0.52    0.673</a:t>
            </a:r>
          </a:p>
          <a:p>
            <a:r>
              <a:rPr lang="en-US" sz="2800" dirty="0">
                <a:latin typeface="Courier New"/>
              </a:rPr>
              <a:t>    base </a:t>
            </a:r>
            <a:r>
              <a:rPr lang="en-US" sz="2800" dirty="0" err="1">
                <a:latin typeface="Courier New"/>
              </a:rPr>
              <a:t>durometer</a:t>
            </a:r>
            <a:r>
              <a:rPr lang="en-US" sz="2800" dirty="0">
                <a:latin typeface="Courier New"/>
              </a:rPr>
              <a:t>*Catalyst             1  0.009194  0.009194     1.31    0.265</a:t>
            </a:r>
          </a:p>
          <a:p>
            <a:r>
              <a:rPr lang="en-US" sz="2800" dirty="0">
                <a:latin typeface="Courier New"/>
              </a:rPr>
              <a:t>    base </a:t>
            </a:r>
            <a:r>
              <a:rPr lang="en-US" sz="2800" dirty="0" err="1">
                <a:latin typeface="Courier New"/>
              </a:rPr>
              <a:t>durometer</a:t>
            </a:r>
            <a:r>
              <a:rPr lang="en-US" sz="2800" dirty="0">
                <a:latin typeface="Courier New"/>
              </a:rPr>
              <a:t>*mill time            1  0.001265  0.001265     0.18    0.676</a:t>
            </a:r>
          </a:p>
          <a:p>
            <a:r>
              <a:rPr lang="en-US" sz="2800" dirty="0">
                <a:latin typeface="Courier New"/>
              </a:rPr>
              <a:t>    Catalyst*mill time                  1  0.000822  0.000822     0.12    0.736</a:t>
            </a:r>
          </a:p>
          <a:p>
            <a:r>
              <a:rPr lang="en-US" sz="2800" dirty="0">
                <a:latin typeface="Courier New"/>
              </a:rPr>
              <a:t>  3-Way Interactions                    1  0.001418  0.001418     0.20    0.658</a:t>
            </a:r>
          </a:p>
          <a:p>
            <a:r>
              <a:rPr lang="en-US" sz="2800" dirty="0">
                <a:latin typeface="Courier New"/>
              </a:rPr>
              <a:t>    base </a:t>
            </a:r>
            <a:r>
              <a:rPr lang="en-US" sz="2800" dirty="0" err="1">
                <a:latin typeface="Courier New"/>
              </a:rPr>
              <a:t>durometer</a:t>
            </a:r>
            <a:r>
              <a:rPr lang="en-US" sz="2800" dirty="0">
                <a:latin typeface="Courier New"/>
              </a:rPr>
              <a:t>*Catalyst*mill time   1  0.001418  0.001418     0.20    0.658</a:t>
            </a:r>
          </a:p>
          <a:p>
            <a:r>
              <a:rPr lang="en-US" sz="2800" dirty="0">
                <a:latin typeface="Courier New"/>
              </a:rPr>
              <a:t>Error                                  23  0.161841  0.007037</a:t>
            </a:r>
          </a:p>
          <a:p>
            <a:r>
              <a:rPr lang="en-US" sz="2800" dirty="0">
                <a:latin typeface="Courier New"/>
              </a:rPr>
              <a:t>  Lack-of-Fit                          21  0.139741  0.006654     0.60    0.786</a:t>
            </a:r>
          </a:p>
          <a:p>
            <a:r>
              <a:rPr lang="en-US" sz="2800" dirty="0">
                <a:latin typeface="Courier New"/>
              </a:rPr>
              <a:t>    Pure Error                          2  0.022100  0.011050</a:t>
            </a:r>
          </a:p>
          <a:p>
            <a:r>
              <a:rPr lang="en-US" sz="2800" dirty="0">
                <a:latin typeface="Courier New"/>
              </a:rPr>
              <a:t>Total                                  31  0.749088</a:t>
            </a:r>
          </a:p>
          <a:p>
            <a:endParaRPr lang="en-US" sz="2800" dirty="0">
              <a:latin typeface="Courier New"/>
            </a:endParaRPr>
          </a:p>
          <a:p>
            <a:endParaRPr lang="en-US" dirty="0"/>
          </a:p>
        </p:txBody>
      </p:sp>
      <p:sp>
        <p:nvSpPr>
          <p:cNvPr id="3" name="Title 2"/>
          <p:cNvSpPr>
            <a:spLocks noGrp="1"/>
          </p:cNvSpPr>
          <p:nvPr>
            <p:ph type="title"/>
          </p:nvPr>
        </p:nvSpPr>
        <p:spPr/>
        <p:txBody>
          <a:bodyPr/>
          <a:lstStyle/>
          <a:p>
            <a:r>
              <a:rPr lang="en-US" dirty="0" smtClean="0"/>
              <a:t>ANOVA</a:t>
            </a:r>
            <a:endParaRPr lang="en-US" dirty="0"/>
          </a:p>
        </p:txBody>
      </p:sp>
    </p:spTree>
    <p:extLst>
      <p:ext uri="{BB962C8B-B14F-4D97-AF65-F5344CB8AC3E}">
        <p14:creationId xmlns:p14="http://schemas.microsoft.com/office/powerpoint/2010/main" val="693926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a:latin typeface="Courier New"/>
              </a:rPr>
              <a:t>Analysis of Variance</a:t>
            </a:r>
          </a:p>
          <a:p>
            <a:endParaRPr lang="en-US" dirty="0">
              <a:latin typeface="Courier New"/>
            </a:endParaRPr>
          </a:p>
          <a:p>
            <a:r>
              <a:rPr lang="en-US" dirty="0">
                <a:latin typeface="Courier New"/>
              </a:rPr>
              <a:t>Source                       DF    </a:t>
            </a:r>
            <a:r>
              <a:rPr lang="en-US" dirty="0" err="1">
                <a:latin typeface="Courier New"/>
              </a:rPr>
              <a:t>Adj</a:t>
            </a:r>
            <a:r>
              <a:rPr lang="en-US" dirty="0">
                <a:latin typeface="Courier New"/>
              </a:rPr>
              <a:t> SS    </a:t>
            </a:r>
            <a:r>
              <a:rPr lang="en-US" dirty="0" err="1">
                <a:latin typeface="Courier New"/>
              </a:rPr>
              <a:t>Adj</a:t>
            </a:r>
            <a:r>
              <a:rPr lang="en-US" dirty="0">
                <a:latin typeface="Courier New"/>
              </a:rPr>
              <a:t> MS  F-Value  P-Value</a:t>
            </a:r>
          </a:p>
          <a:p>
            <a:r>
              <a:rPr lang="it-IT" dirty="0">
                <a:latin typeface="Courier New"/>
              </a:rPr>
              <a:t>Model                         3  0.572212  0.190737    30.19    0.000</a:t>
            </a:r>
          </a:p>
          <a:p>
            <a:r>
              <a:rPr lang="en-US" dirty="0">
                <a:latin typeface="Courier New"/>
              </a:rPr>
              <a:t>  Linear                      2  0.557762  0.278881    44.15    0.000</a:t>
            </a:r>
          </a:p>
          <a:p>
            <a:r>
              <a:rPr lang="en-US" dirty="0">
                <a:latin typeface="Courier New"/>
              </a:rPr>
              <a:t>    base </a:t>
            </a:r>
            <a:r>
              <a:rPr lang="en-US" dirty="0" err="1">
                <a:latin typeface="Courier New"/>
              </a:rPr>
              <a:t>durometer</a:t>
            </a:r>
            <a:r>
              <a:rPr lang="en-US" dirty="0">
                <a:latin typeface="Courier New"/>
              </a:rPr>
              <a:t>            1  0.556512  0.556512    88.10    0.000</a:t>
            </a:r>
          </a:p>
          <a:p>
            <a:r>
              <a:rPr lang="en-US" dirty="0">
                <a:latin typeface="Courier New"/>
              </a:rPr>
              <a:t>    Catalyst                  1  0.001250  0.001250     0.20    0.660</a:t>
            </a:r>
          </a:p>
          <a:p>
            <a:r>
              <a:rPr lang="en-US" dirty="0">
                <a:latin typeface="Courier New"/>
              </a:rPr>
              <a:t>  2-Way Interactions          1  0.014450  0.014450     2.29    0.142</a:t>
            </a:r>
          </a:p>
          <a:p>
            <a:r>
              <a:rPr lang="en-US" dirty="0">
                <a:latin typeface="Courier New"/>
              </a:rPr>
              <a:t>    base </a:t>
            </a:r>
            <a:r>
              <a:rPr lang="en-US" dirty="0" err="1">
                <a:latin typeface="Courier New"/>
              </a:rPr>
              <a:t>durometer</a:t>
            </a:r>
            <a:r>
              <a:rPr lang="en-US" dirty="0">
                <a:latin typeface="Courier New"/>
              </a:rPr>
              <a:t>*Catalyst   1  0.014450  0.014450     2.29    0.142</a:t>
            </a:r>
          </a:p>
          <a:p>
            <a:r>
              <a:rPr lang="en-US" dirty="0">
                <a:latin typeface="Courier New"/>
              </a:rPr>
              <a:t>Error                        28  0.176875  0.006317</a:t>
            </a:r>
          </a:p>
          <a:p>
            <a:r>
              <a:rPr lang="en-US" dirty="0">
                <a:latin typeface="Courier New"/>
              </a:rPr>
              <a:t>  Lack-of-Fit                 4  0.008375  0.002094     0.30    0.876</a:t>
            </a:r>
          </a:p>
          <a:p>
            <a:r>
              <a:rPr lang="en-US" dirty="0">
                <a:latin typeface="Courier New"/>
              </a:rPr>
              <a:t>    Pure Error               24  0.168500  0.007021</a:t>
            </a:r>
          </a:p>
          <a:p>
            <a:r>
              <a:rPr lang="en-US" dirty="0">
                <a:latin typeface="Courier New"/>
              </a:rPr>
              <a:t>Total                        31  0.749088</a:t>
            </a:r>
          </a:p>
          <a:p>
            <a:endParaRPr lang="en-US" dirty="0">
              <a:latin typeface="Courier New"/>
            </a:endParaRPr>
          </a:p>
          <a:p>
            <a:endParaRPr lang="en-US" dirty="0">
              <a:latin typeface="Courier New"/>
            </a:endParaRPr>
          </a:p>
          <a:p>
            <a:r>
              <a:rPr lang="en-US" dirty="0">
                <a:latin typeface="Courier New"/>
              </a:rPr>
              <a:t>Model Summary</a:t>
            </a:r>
          </a:p>
          <a:p>
            <a:endParaRPr lang="en-US" dirty="0">
              <a:latin typeface="Courier New"/>
            </a:endParaRPr>
          </a:p>
          <a:p>
            <a:r>
              <a:rPr lang="en-US" dirty="0">
                <a:latin typeface="Courier New"/>
              </a:rPr>
              <a:t>        S    R-</a:t>
            </a:r>
            <a:r>
              <a:rPr lang="en-US" dirty="0" err="1">
                <a:latin typeface="Courier New"/>
              </a:rPr>
              <a:t>sq</a:t>
            </a:r>
            <a:r>
              <a:rPr lang="en-US" dirty="0">
                <a:latin typeface="Courier New"/>
              </a:rPr>
              <a:t>  R-</a:t>
            </a:r>
            <a:r>
              <a:rPr lang="en-US" dirty="0" err="1">
                <a:latin typeface="Courier New"/>
              </a:rPr>
              <a:t>sq</a:t>
            </a:r>
            <a:r>
              <a:rPr lang="en-US" dirty="0">
                <a:latin typeface="Courier New"/>
              </a:rPr>
              <a:t>(</a:t>
            </a:r>
            <a:r>
              <a:rPr lang="en-US" dirty="0" err="1">
                <a:latin typeface="Courier New"/>
              </a:rPr>
              <a:t>adj</a:t>
            </a:r>
            <a:r>
              <a:rPr lang="en-US" dirty="0">
                <a:latin typeface="Courier New"/>
              </a:rPr>
              <a:t>)  R-</a:t>
            </a:r>
            <a:r>
              <a:rPr lang="en-US" dirty="0" err="1">
                <a:latin typeface="Courier New"/>
              </a:rPr>
              <a:t>sq</a:t>
            </a:r>
            <a:r>
              <a:rPr lang="en-US" dirty="0">
                <a:latin typeface="Courier New"/>
              </a:rPr>
              <a:t>(</a:t>
            </a:r>
            <a:r>
              <a:rPr lang="en-US" dirty="0" err="1">
                <a:latin typeface="Courier New"/>
              </a:rPr>
              <a:t>pred</a:t>
            </a:r>
            <a:r>
              <a:rPr lang="en-US" dirty="0">
                <a:latin typeface="Courier New"/>
              </a:rPr>
              <a:t>)</a:t>
            </a:r>
          </a:p>
          <a:p>
            <a:r>
              <a:rPr lang="en-US" dirty="0">
                <a:latin typeface="Courier New"/>
              </a:rPr>
              <a:t>0.0794793  76.39%     73.86%      69.16%</a:t>
            </a:r>
          </a:p>
          <a:p>
            <a:endParaRPr lang="en-US" dirty="0">
              <a:latin typeface="Courier New"/>
            </a:endParaRPr>
          </a:p>
          <a:p>
            <a:endParaRPr lang="en-US" dirty="0"/>
          </a:p>
        </p:txBody>
      </p:sp>
      <p:sp>
        <p:nvSpPr>
          <p:cNvPr id="3" name="Title 2"/>
          <p:cNvSpPr>
            <a:spLocks noGrp="1"/>
          </p:cNvSpPr>
          <p:nvPr>
            <p:ph type="title"/>
          </p:nvPr>
        </p:nvSpPr>
        <p:spPr/>
        <p:txBody>
          <a:bodyPr/>
          <a:lstStyle/>
          <a:p>
            <a:r>
              <a:rPr lang="en-US" dirty="0" smtClean="0"/>
              <a:t>ANOVA – Reduced Model</a:t>
            </a:r>
            <a:endParaRPr lang="en-US" dirty="0"/>
          </a:p>
        </p:txBody>
      </p:sp>
    </p:spTree>
    <p:extLst>
      <p:ext uri="{BB962C8B-B14F-4D97-AF65-F5344CB8AC3E}">
        <p14:creationId xmlns:p14="http://schemas.microsoft.com/office/powerpoint/2010/main" val="523835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9475" y="1752600"/>
            <a:ext cx="6858890" cy="26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000" dirty="0" smtClean="0"/>
              <a:t>Analyze:  DOE Results</a:t>
            </a:r>
            <a:endParaRPr lang="en-US" sz="4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319913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595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1600200"/>
            <a:ext cx="48006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US" sz="4000" dirty="0" smtClean="0"/>
              <a:t>Interaction / Main Effect </a:t>
            </a:r>
            <a:endParaRPr lang="en-US" sz="40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43200"/>
            <a:ext cx="3196848" cy="3137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132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33927" y="1481138"/>
            <a:ext cx="667614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CSF </a:t>
            </a:r>
            <a:r>
              <a:rPr lang="en-US" dirty="0" smtClean="0"/>
              <a:t>#8: </a:t>
            </a:r>
            <a:r>
              <a:rPr lang="en-US" dirty="0" smtClean="0"/>
              <a:t>Look at the Data…..</a:t>
            </a:r>
            <a:endParaRPr lang="en-US" dirty="0"/>
          </a:p>
        </p:txBody>
      </p:sp>
    </p:spTree>
    <p:extLst>
      <p:ext uri="{BB962C8B-B14F-4D97-AF65-F5344CB8AC3E}">
        <p14:creationId xmlns:p14="http://schemas.microsoft.com/office/powerpoint/2010/main" val="265163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3596" y="1481138"/>
            <a:ext cx="677680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US" dirty="0" smtClean="0"/>
              <a:t>….And review the Residuals</a:t>
            </a:r>
            <a:endParaRPr lang="en-US" dirty="0"/>
          </a:p>
        </p:txBody>
      </p:sp>
      <p:cxnSp>
        <p:nvCxnSpPr>
          <p:cNvPr id="5" name="Straight Arrow Connector 4"/>
          <p:cNvCxnSpPr/>
          <p:nvPr/>
        </p:nvCxnSpPr>
        <p:spPr>
          <a:xfrm flipV="1">
            <a:off x="381000" y="3352800"/>
            <a:ext cx="1295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2869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412"/>
            <a:ext cx="9144000" cy="1165412"/>
          </a:xfrm>
        </p:spPr>
        <p:txBody>
          <a:bodyPr/>
          <a:lstStyle/>
          <a:p>
            <a:r>
              <a:rPr lang="en-US" dirty="0" smtClean="0"/>
              <a:t>A </a:t>
            </a:r>
            <a:r>
              <a:rPr lang="en-US" dirty="0" err="1" smtClean="0"/>
              <a:t>Tremco</a:t>
            </a:r>
            <a:r>
              <a:rPr lang="en-US" dirty="0" smtClean="0"/>
              <a:t> Case Study:  Silicone Viscosity</a:t>
            </a:r>
            <a:endParaRPr lang="en-US" dirty="0"/>
          </a:p>
        </p:txBody>
      </p:sp>
      <p:sp>
        <p:nvSpPr>
          <p:cNvPr id="5" name="TextBox 4"/>
          <p:cNvSpPr txBox="1"/>
          <p:nvPr/>
        </p:nvSpPr>
        <p:spPr>
          <a:xfrm>
            <a:off x="2217001" y="1371600"/>
            <a:ext cx="662192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DOE:  Effect of processing and time on silicone viscosity</a:t>
            </a:r>
            <a:endParaRPr lang="en-US" sz="2400" dirty="0">
              <a:latin typeface="Arial" panose="020B0604020202020204" pitchFamily="34" charset="0"/>
              <a:cs typeface="Arial" panose="020B0604020202020204" pitchFamily="34" charset="0"/>
            </a:endParaRPr>
          </a:p>
        </p:txBody>
      </p:sp>
      <p:pic>
        <p:nvPicPr>
          <p:cNvPr id="7170" name="Picture 2" descr="C:\Users\wiltseri\Documents\sil extrusio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835" y="4267200"/>
            <a:ext cx="3276600" cy="243895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wiltseri\Documents\sil extrusio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35750"/>
            <a:ext cx="3111365" cy="2336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wiltseri\Documents\sil extrusion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075867"/>
            <a:ext cx="3123922" cy="263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271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sz="2800" dirty="0" smtClean="0">
              <a:latin typeface="Courier New"/>
            </a:endParaRPr>
          </a:p>
          <a:p>
            <a:r>
              <a:rPr lang="en-US" sz="2600" dirty="0" smtClean="0">
                <a:latin typeface="Courier New"/>
              </a:rPr>
              <a:t>Model </a:t>
            </a:r>
            <a:r>
              <a:rPr lang="en-US" sz="2600" dirty="0">
                <a:latin typeface="Courier New"/>
              </a:rPr>
              <a:t>Summary</a:t>
            </a:r>
          </a:p>
          <a:p>
            <a:endParaRPr lang="en-US" sz="2600" dirty="0">
              <a:latin typeface="Courier New"/>
            </a:endParaRPr>
          </a:p>
          <a:p>
            <a:pPr marL="109728" indent="0">
              <a:buNone/>
            </a:pPr>
            <a:endParaRPr lang="en-US" sz="2600" dirty="0">
              <a:latin typeface="Courier New"/>
            </a:endParaRPr>
          </a:p>
          <a:p>
            <a:r>
              <a:rPr lang="en-US" sz="2600" dirty="0">
                <a:latin typeface="Courier New"/>
              </a:rPr>
              <a:t>Term                                VIF</a:t>
            </a:r>
          </a:p>
          <a:p>
            <a:r>
              <a:rPr lang="en-US" sz="2600" dirty="0">
                <a:latin typeface="Courier New"/>
              </a:rPr>
              <a:t>Constant</a:t>
            </a:r>
          </a:p>
          <a:p>
            <a:r>
              <a:rPr lang="en-US" sz="2600" dirty="0">
                <a:latin typeface="Courier New"/>
              </a:rPr>
              <a:t>Temp of material                   2.31</a:t>
            </a:r>
          </a:p>
          <a:p>
            <a:r>
              <a:rPr lang="en-US" sz="2600" dirty="0">
                <a:latin typeface="Courier New"/>
              </a:rPr>
              <a:t>base </a:t>
            </a:r>
            <a:r>
              <a:rPr lang="en-US" sz="2600" dirty="0" err="1">
                <a:latin typeface="Courier New"/>
              </a:rPr>
              <a:t>durometer</a:t>
            </a:r>
            <a:r>
              <a:rPr lang="en-US" sz="2600" dirty="0">
                <a:latin typeface="Courier New"/>
              </a:rPr>
              <a:t>                     2.18</a:t>
            </a:r>
          </a:p>
          <a:p>
            <a:r>
              <a:rPr lang="en-US" sz="2600" dirty="0">
                <a:latin typeface="Courier New"/>
              </a:rPr>
              <a:t>Catalyst                           1.03</a:t>
            </a:r>
          </a:p>
          <a:p>
            <a:r>
              <a:rPr lang="en-US" sz="2600" dirty="0">
                <a:latin typeface="Courier New"/>
              </a:rPr>
              <a:t>mill time                          1.00</a:t>
            </a:r>
          </a:p>
          <a:p>
            <a:r>
              <a:rPr lang="en-US" sz="2600" dirty="0">
                <a:latin typeface="Courier New"/>
              </a:rPr>
              <a:t>base </a:t>
            </a:r>
            <a:r>
              <a:rPr lang="en-US" sz="2600" dirty="0" err="1">
                <a:latin typeface="Courier New"/>
              </a:rPr>
              <a:t>durometer</a:t>
            </a:r>
            <a:r>
              <a:rPr lang="en-US" sz="2600" dirty="0">
                <a:latin typeface="Courier New"/>
              </a:rPr>
              <a:t>*Catalyst            1.07</a:t>
            </a:r>
          </a:p>
          <a:p>
            <a:r>
              <a:rPr lang="en-US" sz="2600" dirty="0">
                <a:latin typeface="Courier New"/>
              </a:rPr>
              <a:t>base </a:t>
            </a:r>
            <a:r>
              <a:rPr lang="en-US" sz="2600" dirty="0" err="1">
                <a:latin typeface="Courier New"/>
              </a:rPr>
              <a:t>durometer</a:t>
            </a:r>
            <a:r>
              <a:rPr lang="en-US" sz="2600" dirty="0">
                <a:latin typeface="Courier New"/>
              </a:rPr>
              <a:t>*mill time           1.01</a:t>
            </a:r>
          </a:p>
          <a:p>
            <a:r>
              <a:rPr lang="en-US" sz="2600" dirty="0">
                <a:latin typeface="Courier New"/>
              </a:rPr>
              <a:t>Catalyst*mill time                 1.02</a:t>
            </a:r>
          </a:p>
          <a:p>
            <a:r>
              <a:rPr lang="en-US" sz="2600" dirty="0">
                <a:latin typeface="Courier New"/>
              </a:rPr>
              <a:t>base </a:t>
            </a:r>
            <a:r>
              <a:rPr lang="en-US" sz="2600" dirty="0" err="1">
                <a:latin typeface="Courier New"/>
              </a:rPr>
              <a:t>durometer</a:t>
            </a:r>
            <a:r>
              <a:rPr lang="en-US" sz="2600" dirty="0">
                <a:latin typeface="Courier New"/>
              </a:rPr>
              <a:t>*Catalyst*mill time  1.01</a:t>
            </a:r>
          </a:p>
          <a:p>
            <a:endParaRPr lang="en-US" sz="2800" dirty="0">
              <a:latin typeface="Courier New"/>
            </a:endParaRPr>
          </a:p>
          <a:p>
            <a:endParaRPr lang="en-US" sz="2800" dirty="0">
              <a:latin typeface="Courier New"/>
            </a:endParaRPr>
          </a:p>
          <a:p>
            <a:endParaRPr lang="en-US" sz="2800" dirty="0">
              <a:latin typeface="Courier New"/>
            </a:endParaRPr>
          </a:p>
        </p:txBody>
      </p:sp>
      <p:sp>
        <p:nvSpPr>
          <p:cNvPr id="3" name="Title 2"/>
          <p:cNvSpPr>
            <a:spLocks noGrp="1"/>
          </p:cNvSpPr>
          <p:nvPr>
            <p:ph type="title"/>
          </p:nvPr>
        </p:nvSpPr>
        <p:spPr/>
        <p:txBody>
          <a:bodyPr>
            <a:normAutofit fontScale="90000"/>
          </a:bodyPr>
          <a:lstStyle/>
          <a:p>
            <a:r>
              <a:rPr lang="en-US" dirty="0" smtClean="0"/>
              <a:t>Variance Inflation Factor:  Are predictors correlated? </a:t>
            </a:r>
            <a:endParaRPr lang="en-US" dirty="0"/>
          </a:p>
        </p:txBody>
      </p:sp>
    </p:spTree>
    <p:extLst>
      <p:ext uri="{BB962C8B-B14F-4D97-AF65-F5344CB8AC3E}">
        <p14:creationId xmlns:p14="http://schemas.microsoft.com/office/powerpoint/2010/main" val="2556929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3596" y="1481138"/>
            <a:ext cx="677680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VIF</a:t>
            </a:r>
            <a:endParaRPr lang="en-US" dirty="0"/>
          </a:p>
        </p:txBody>
      </p:sp>
    </p:spTree>
    <p:extLst>
      <p:ext uri="{BB962C8B-B14F-4D97-AF65-F5344CB8AC3E}">
        <p14:creationId xmlns:p14="http://schemas.microsoft.com/office/powerpoint/2010/main" val="1743842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Full factorial</a:t>
            </a:r>
          </a:p>
          <a:p>
            <a:r>
              <a:rPr lang="en-US" dirty="0" smtClean="0"/>
              <a:t>One replicate</a:t>
            </a:r>
          </a:p>
          <a:p>
            <a:r>
              <a:rPr lang="en-US" dirty="0" smtClean="0"/>
              <a:t>Used additional replicates as repeats</a:t>
            </a:r>
          </a:p>
          <a:p>
            <a:endParaRPr lang="en-US" dirty="0" smtClean="0"/>
          </a:p>
          <a:p>
            <a:endParaRPr lang="en-US" dirty="0"/>
          </a:p>
        </p:txBody>
      </p:sp>
      <p:sp>
        <p:nvSpPr>
          <p:cNvPr id="3" name="Title 2"/>
          <p:cNvSpPr>
            <a:spLocks noGrp="1"/>
          </p:cNvSpPr>
          <p:nvPr>
            <p:ph type="title"/>
          </p:nvPr>
        </p:nvSpPr>
        <p:spPr/>
        <p:txBody>
          <a:bodyPr/>
          <a:lstStyle/>
          <a:p>
            <a:r>
              <a:rPr lang="en-US" dirty="0" smtClean="0"/>
              <a:t>DOE: Analyze Variability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29000"/>
            <a:ext cx="73818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694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Replicates “look like” repeats</a:t>
            </a:r>
          </a:p>
          <a:p>
            <a:pPr marL="109728" indent="0">
              <a:buNone/>
            </a:pPr>
            <a:endParaRPr lang="en-US" dirty="0" smtClean="0"/>
          </a:p>
          <a:p>
            <a:r>
              <a:rPr lang="en-US" dirty="0" smtClean="0"/>
              <a:t>Very minimal set up</a:t>
            </a:r>
          </a:p>
          <a:p>
            <a:pPr lvl="1"/>
            <a:r>
              <a:rPr lang="en-US" dirty="0" smtClean="0"/>
              <a:t>Added / deleted Mill Time with a timer</a:t>
            </a:r>
          </a:p>
          <a:p>
            <a:pPr lvl="1"/>
            <a:r>
              <a:rPr lang="en-US" dirty="0" smtClean="0"/>
              <a:t>No tear down</a:t>
            </a:r>
          </a:p>
          <a:p>
            <a:pPr lvl="1"/>
            <a:r>
              <a:rPr lang="en-US" dirty="0" err="1" smtClean="0"/>
              <a:t>Raws</a:t>
            </a:r>
            <a:r>
              <a:rPr lang="en-US" dirty="0" smtClean="0"/>
              <a:t> were all added the same</a:t>
            </a:r>
          </a:p>
          <a:p>
            <a:pPr lvl="1"/>
            <a:r>
              <a:rPr lang="en-US" dirty="0" smtClean="0"/>
              <a:t>Mix was the same</a:t>
            </a:r>
          </a:p>
          <a:p>
            <a:endParaRPr lang="en-US" dirty="0"/>
          </a:p>
        </p:txBody>
      </p:sp>
      <p:sp>
        <p:nvSpPr>
          <p:cNvPr id="3" name="Title 2"/>
          <p:cNvSpPr>
            <a:spLocks noGrp="1"/>
          </p:cNvSpPr>
          <p:nvPr>
            <p:ph type="title"/>
          </p:nvPr>
        </p:nvSpPr>
        <p:spPr/>
        <p:txBody>
          <a:bodyPr/>
          <a:lstStyle/>
          <a:p>
            <a:r>
              <a:rPr lang="en-US" dirty="0" smtClean="0"/>
              <a:t>Replicates as Repeats ???</a:t>
            </a:r>
            <a:endParaRPr lang="en-US" dirty="0"/>
          </a:p>
        </p:txBody>
      </p:sp>
    </p:spTree>
    <p:extLst>
      <p:ext uri="{BB962C8B-B14F-4D97-AF65-F5344CB8AC3E}">
        <p14:creationId xmlns:p14="http://schemas.microsoft.com/office/powerpoint/2010/main" val="4275668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Mill time and the 3 way interaction appears to have influenced batch to batch variability</a:t>
            </a:r>
          </a:p>
          <a:p>
            <a:r>
              <a:rPr lang="en-US" sz="2400" dirty="0" smtClean="0"/>
              <a:t>Sparsity </a:t>
            </a:r>
            <a:r>
              <a:rPr lang="en-US" sz="2400" dirty="0" smtClean="0"/>
              <a:t>of Effects</a:t>
            </a:r>
          </a:p>
          <a:p>
            <a:r>
              <a:rPr lang="en-US" sz="2400" dirty="0" smtClean="0"/>
              <a:t>Mill time significant at .10 level</a:t>
            </a:r>
            <a:endParaRPr lang="en-US" sz="2400" dirty="0"/>
          </a:p>
        </p:txBody>
      </p:sp>
      <p:sp>
        <p:nvSpPr>
          <p:cNvPr id="2" name="Title 1"/>
          <p:cNvSpPr>
            <a:spLocks noGrp="1"/>
          </p:cNvSpPr>
          <p:nvPr>
            <p:ph type="title"/>
          </p:nvPr>
        </p:nvSpPr>
        <p:spPr/>
        <p:txBody>
          <a:bodyPr>
            <a:normAutofit/>
          </a:bodyPr>
          <a:lstStyle/>
          <a:p>
            <a:r>
              <a:rPr lang="en-US" sz="3600" dirty="0" smtClean="0"/>
              <a:t>Analyze:  DOE Variability</a:t>
            </a:r>
            <a:endParaRPr lang="en-US" sz="3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61403" y="3564590"/>
            <a:ext cx="3983182" cy="1905000"/>
          </a:xfrm>
          <a:prstGeom prst="rect">
            <a:avLst/>
          </a:prstGeom>
          <a:noFill/>
          <a:ln>
            <a:noFill/>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235" y="3564590"/>
            <a:ext cx="3754582" cy="20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390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505200" y="1676400"/>
            <a:ext cx="5293404" cy="3477379"/>
          </a:xfrm>
          <a:prstGeom prst="rect">
            <a:avLst/>
          </a:prstGeom>
          <a:noFill/>
          <a:ln>
            <a:noFill/>
          </a:ln>
        </p:spPr>
      </p:pic>
      <p:sp>
        <p:nvSpPr>
          <p:cNvPr id="2" name="Title 1"/>
          <p:cNvSpPr>
            <a:spLocks noGrp="1"/>
          </p:cNvSpPr>
          <p:nvPr>
            <p:ph type="title"/>
          </p:nvPr>
        </p:nvSpPr>
        <p:spPr/>
        <p:txBody>
          <a:bodyPr>
            <a:normAutofit/>
          </a:bodyPr>
          <a:lstStyle/>
          <a:p>
            <a:r>
              <a:rPr lang="en-US" dirty="0" smtClean="0"/>
              <a:t>Improve: DOE optimal parameters</a:t>
            </a:r>
            <a:endParaRPr lang="en-US" dirty="0"/>
          </a:p>
        </p:txBody>
      </p:sp>
      <p:sp>
        <p:nvSpPr>
          <p:cNvPr id="5" name="TextBox 4"/>
          <p:cNvSpPr txBox="1"/>
          <p:nvPr/>
        </p:nvSpPr>
        <p:spPr>
          <a:xfrm>
            <a:off x="838200" y="1676400"/>
            <a:ext cx="2438400" cy="3139321"/>
          </a:xfrm>
          <a:prstGeom prst="rect">
            <a:avLst/>
          </a:prstGeom>
          <a:noFill/>
        </p:spPr>
        <p:txBody>
          <a:bodyPr wrap="square" rtlCol="0">
            <a:spAutoFit/>
          </a:bodyPr>
          <a:lstStyle/>
          <a:p>
            <a:r>
              <a:rPr lang="en-US" dirty="0" smtClean="0"/>
              <a:t>Optimal parameter settings occurred at: </a:t>
            </a:r>
          </a:p>
          <a:p>
            <a:endParaRPr lang="en-US" dirty="0" smtClean="0"/>
          </a:p>
          <a:p>
            <a:r>
              <a:rPr lang="en-US" dirty="0" smtClean="0"/>
              <a:t>Base </a:t>
            </a:r>
            <a:r>
              <a:rPr lang="en-US" dirty="0" err="1" smtClean="0"/>
              <a:t>Durometer</a:t>
            </a:r>
            <a:r>
              <a:rPr lang="en-US" dirty="0" smtClean="0"/>
              <a:t> 55</a:t>
            </a:r>
          </a:p>
          <a:p>
            <a:r>
              <a:rPr lang="en-US" dirty="0" smtClean="0"/>
              <a:t>Catalyst .05</a:t>
            </a:r>
          </a:p>
          <a:p>
            <a:r>
              <a:rPr lang="en-US" dirty="0" smtClean="0"/>
              <a:t>Mill Time  4 min</a:t>
            </a:r>
          </a:p>
          <a:p>
            <a:endParaRPr lang="en-US" dirty="0"/>
          </a:p>
          <a:p>
            <a:r>
              <a:rPr lang="en-US" dirty="0" smtClean="0"/>
              <a:t>DOE samples were used to confirm specifications</a:t>
            </a:r>
            <a:endParaRPr lang="en-US" dirty="0"/>
          </a:p>
        </p:txBody>
      </p:sp>
    </p:spTree>
    <p:extLst>
      <p:ext uri="{BB962C8B-B14F-4D97-AF65-F5344CB8AC3E}">
        <p14:creationId xmlns:p14="http://schemas.microsoft.com/office/powerpoint/2010/main" val="2006463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Run to specification 2.0 +- .3</a:t>
            </a:r>
          </a:p>
          <a:p>
            <a:pPr marL="109728" indent="0">
              <a:buNone/>
            </a:pPr>
            <a:endParaRPr lang="en-US" dirty="0" smtClean="0"/>
          </a:p>
          <a:p>
            <a:r>
              <a:rPr lang="en-US" dirty="0" smtClean="0"/>
              <a:t>Mix Base </a:t>
            </a:r>
            <a:r>
              <a:rPr lang="en-US" dirty="0" err="1" smtClean="0"/>
              <a:t>durometers</a:t>
            </a:r>
            <a:r>
              <a:rPr lang="en-US" dirty="0" smtClean="0"/>
              <a:t> to achieve target value of 2.0 ML</a:t>
            </a:r>
          </a:p>
          <a:p>
            <a:pPr marL="109728" indent="0">
              <a:buNone/>
            </a:pPr>
            <a:endParaRPr lang="en-US" dirty="0" smtClean="0"/>
          </a:p>
          <a:p>
            <a:r>
              <a:rPr lang="en-US" dirty="0" smtClean="0"/>
              <a:t>Increase Mill time to reduce within lot variance (more analysis forthcoming)</a:t>
            </a:r>
          </a:p>
          <a:p>
            <a:pPr marL="109728" indent="0">
              <a:buNone/>
            </a:pPr>
            <a:endParaRPr lang="en-US" dirty="0" smtClean="0"/>
          </a:p>
          <a:p>
            <a:r>
              <a:rPr lang="en-US" dirty="0" smtClean="0"/>
              <a:t>Investigate larger mixer batch sizes to reduce both within batch and batch to batch variation</a:t>
            </a:r>
          </a:p>
          <a:p>
            <a:pPr marL="0" indent="0">
              <a:buNone/>
            </a:pP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r>
              <a:rPr lang="en-US" sz="4000" dirty="0" smtClean="0"/>
              <a:t>Improve:  Supplier Commitments</a:t>
            </a:r>
            <a:endParaRPr lang="en-US" sz="4000" dirty="0"/>
          </a:p>
        </p:txBody>
      </p:sp>
    </p:spTree>
    <p:extLst>
      <p:ext uri="{BB962C8B-B14F-4D97-AF65-F5344CB8AC3E}">
        <p14:creationId xmlns:p14="http://schemas.microsoft.com/office/powerpoint/2010/main" val="3329932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4191000" cy="3405982"/>
          </a:xfrm>
        </p:spPr>
        <p:txBody>
          <a:bodyPr>
            <a:normAutofit/>
          </a:bodyPr>
          <a:lstStyle/>
          <a:p>
            <a:r>
              <a:rPr lang="en-US" sz="2400" dirty="0" err="1" smtClean="0"/>
              <a:t>Cpk</a:t>
            </a:r>
            <a:r>
              <a:rPr lang="en-US" sz="2400" dirty="0" smtClean="0"/>
              <a:t> and </a:t>
            </a:r>
            <a:r>
              <a:rPr lang="en-US" sz="2400" dirty="0" err="1" smtClean="0"/>
              <a:t>Ppk</a:t>
            </a:r>
            <a:r>
              <a:rPr lang="en-US" sz="2400" dirty="0" smtClean="0"/>
              <a:t> values for each lot of material</a:t>
            </a:r>
          </a:p>
          <a:p>
            <a:endParaRPr lang="en-US" sz="2400" dirty="0" smtClean="0"/>
          </a:p>
          <a:p>
            <a:r>
              <a:rPr lang="en-US" sz="2400" dirty="0" smtClean="0"/>
              <a:t>SPC Individual Moving Range Charts</a:t>
            </a:r>
            <a:endParaRPr lang="en-US" sz="2400" dirty="0"/>
          </a:p>
        </p:txBody>
      </p:sp>
      <p:sp>
        <p:nvSpPr>
          <p:cNvPr id="2" name="Title 1"/>
          <p:cNvSpPr>
            <a:spLocks noGrp="1"/>
          </p:cNvSpPr>
          <p:nvPr>
            <p:ph type="title"/>
          </p:nvPr>
        </p:nvSpPr>
        <p:spPr/>
        <p:txBody>
          <a:bodyPr>
            <a:normAutofit/>
          </a:bodyPr>
          <a:lstStyle/>
          <a:p>
            <a:r>
              <a:rPr lang="en-US" sz="3600" dirty="0" smtClean="0"/>
              <a:t>Control: Supplier SPC</a:t>
            </a:r>
            <a:endParaRPr lang="en-US" sz="3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28985019"/>
              </p:ext>
            </p:extLst>
          </p:nvPr>
        </p:nvGraphicFramePr>
        <p:xfrm>
          <a:off x="4536141" y="1524000"/>
          <a:ext cx="4419600" cy="2148417"/>
        </p:xfrm>
        <a:graphic>
          <a:graphicData uri="http://schemas.openxmlformats.org/presentationml/2006/ole">
            <mc:AlternateContent xmlns:mc="http://schemas.openxmlformats.org/markup-compatibility/2006">
              <mc:Choice xmlns:v="urn:schemas-microsoft-com:vml" Requires="v">
                <p:oleObj spid="_x0000_s6226" r:id="rId3" imgW="5486400" imgH="3657600" progId="MtbGraph.Document.16">
                  <p:embed/>
                </p:oleObj>
              </mc:Choice>
              <mc:Fallback>
                <p:oleObj r:id="rId3" imgW="5486400" imgH="3657600" progId="MtbGraph.Document.1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141" y="1524000"/>
                        <a:ext cx="4419600" cy="2148417"/>
                      </a:xfrm>
                      <a:prstGeom prst="rect">
                        <a:avLst/>
                      </a:prstGeom>
                      <a:noFill/>
                    </p:spPr>
                  </p:pic>
                </p:oleObj>
              </mc:Fallback>
            </mc:AlternateContent>
          </a:graphicData>
        </a:graphic>
      </p:graphicFrame>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962400"/>
            <a:ext cx="457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806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Joint DOE efforts with Suppliers are achievable and can result in win-win</a:t>
            </a:r>
          </a:p>
          <a:p>
            <a:pPr marL="109728" indent="0">
              <a:buNone/>
            </a:pPr>
            <a:endParaRPr lang="en-US" dirty="0" smtClean="0"/>
          </a:p>
          <a:p>
            <a:r>
              <a:rPr lang="en-US" dirty="0" smtClean="0"/>
              <a:t>Using replicates instead of repeats to analyze variability, along with only 4 readings, is risky and should only be used where minimal set ups are occurring.  Confirm !!! </a:t>
            </a:r>
            <a:endParaRPr lang="en-US" dirty="0"/>
          </a:p>
        </p:txBody>
      </p:sp>
      <p:sp>
        <p:nvSpPr>
          <p:cNvPr id="2" name="Title 1"/>
          <p:cNvSpPr>
            <a:spLocks noGrp="1"/>
          </p:cNvSpPr>
          <p:nvPr>
            <p:ph type="title"/>
          </p:nvPr>
        </p:nvSpPr>
        <p:spPr/>
        <p:txBody>
          <a:bodyPr/>
          <a:lstStyle/>
          <a:p>
            <a:r>
              <a:rPr lang="en-US" dirty="0" smtClean="0">
                <a:effectLst/>
              </a:rPr>
              <a:t>Lessons</a:t>
            </a:r>
            <a:r>
              <a:rPr lang="en-US" dirty="0" smtClean="0"/>
              <a:t> Learned</a:t>
            </a:r>
            <a:endParaRPr lang="en-US" dirty="0"/>
          </a:p>
        </p:txBody>
      </p:sp>
    </p:spTree>
    <p:extLst>
      <p:ext uri="{BB962C8B-B14F-4D97-AF65-F5344CB8AC3E}">
        <p14:creationId xmlns:p14="http://schemas.microsoft.com/office/powerpoint/2010/main" val="872837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5"/>
          <p:cNvSpPr>
            <a:spLocks noGrp="1"/>
          </p:cNvSpPr>
          <p:nvPr>
            <p:ph type="sldNum" sz="quarter" idx="10"/>
          </p:nvPr>
        </p:nvSpPr>
        <p:spPr bwMode="auto">
          <a:xfrm>
            <a:off x="3900528" y="6248400"/>
            <a:ext cx="1295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CCF4394-0BA9-41B2-9961-BAC6421C552C}" type="slidenum">
              <a:rPr lang="en-US" altLang="en-US" sz="1200" smtClean="0">
                <a:solidFill>
                  <a:srgbClr val="7F7F7F"/>
                </a:solidFill>
                <a:latin typeface="Calibri"/>
              </a:rPr>
              <a:pPr eaLnBrk="1" hangingPunct="1">
                <a:spcBef>
                  <a:spcPct val="0"/>
                </a:spcBef>
                <a:buFontTx/>
                <a:buNone/>
              </a:pPr>
              <a:t>39</a:t>
            </a:fld>
            <a:endParaRPr lang="en-US" altLang="en-US" sz="1200" dirty="0" smtClean="0">
              <a:solidFill>
                <a:srgbClr val="7F7F7F"/>
              </a:solidFill>
              <a:latin typeface="Calibri"/>
            </a:endParaRPr>
          </a:p>
        </p:txBody>
      </p:sp>
      <p:sp>
        <p:nvSpPr>
          <p:cNvPr id="58372" name="Title 5"/>
          <p:cNvSpPr>
            <a:spLocks noGrp="1"/>
          </p:cNvSpPr>
          <p:nvPr>
            <p:ph type="title" idx="4294967295"/>
          </p:nvPr>
        </p:nvSpPr>
        <p:spPr>
          <a:xfrm>
            <a:off x="17929" y="152400"/>
            <a:ext cx="8229600" cy="715963"/>
          </a:xfrm>
        </p:spPr>
        <p:txBody>
          <a:bodyPr/>
          <a:lstStyle/>
          <a:p>
            <a:pPr eaLnBrk="1" hangingPunct="1"/>
            <a:r>
              <a:rPr lang="en-US" altLang="en-US" dirty="0" smtClean="0">
                <a:cs typeface="Arial" charset="0"/>
              </a:rPr>
              <a:t>Questions</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400800" y="1538046"/>
            <a:ext cx="2202207" cy="420303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7"/>
          <p:cNvSpPr/>
          <p:nvPr/>
        </p:nvSpPr>
        <p:spPr>
          <a:xfrm>
            <a:off x="2700408" y="3810000"/>
            <a:ext cx="1847820" cy="523502"/>
          </a:xfrm>
          <a:prstGeom prst="wedgeRectCallout">
            <a:avLst>
              <a:gd name="adj1" fmla="val 142926"/>
              <a:gd name="adj2" fmla="val 5751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i="1" dirty="0" smtClean="0">
                <a:solidFill>
                  <a:prstClr val="black">
                    <a:lumMod val="75000"/>
                    <a:lumOff val="25000"/>
                  </a:prstClr>
                </a:solidFill>
                <a:latin typeface="Arial" panose="020B0604020202020204" pitchFamily="34" charset="0"/>
                <a:cs typeface="Arial" panose="020B0604020202020204" pitchFamily="34" charset="0"/>
              </a:rPr>
              <a:t>Have you ever encountered ....</a:t>
            </a:r>
            <a:endParaRPr lang="en-US" sz="12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5" name="Rectangular Callout 14"/>
          <p:cNvSpPr/>
          <p:nvPr/>
        </p:nvSpPr>
        <p:spPr>
          <a:xfrm>
            <a:off x="3124200" y="5067300"/>
            <a:ext cx="2731253" cy="533400"/>
          </a:xfrm>
          <a:prstGeom prst="wedgeRectCallout">
            <a:avLst>
              <a:gd name="adj1" fmla="val 73870"/>
              <a:gd name="adj2" fmla="val -1561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i="1" dirty="0" smtClean="0">
                <a:solidFill>
                  <a:prstClr val="black">
                    <a:lumMod val="75000"/>
                    <a:lumOff val="25000"/>
                  </a:prstClr>
                </a:solidFill>
                <a:latin typeface="Arial" panose="020B0604020202020204" pitchFamily="34" charset="0"/>
                <a:cs typeface="Arial" panose="020B0604020202020204" pitchFamily="34" charset="0"/>
              </a:rPr>
              <a:t>Would you explain more how you’ve approached ….</a:t>
            </a:r>
            <a:endParaRPr lang="en-US" sz="12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6" name="Rectangular Callout 15"/>
          <p:cNvSpPr/>
          <p:nvPr/>
        </p:nvSpPr>
        <p:spPr>
          <a:xfrm>
            <a:off x="3286575" y="2879519"/>
            <a:ext cx="2344052" cy="425039"/>
          </a:xfrm>
          <a:prstGeom prst="wedgeRectCallout">
            <a:avLst>
              <a:gd name="adj1" fmla="val 81773"/>
              <a:gd name="adj2" fmla="val 24279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i="1" dirty="0" smtClean="0">
                <a:solidFill>
                  <a:prstClr val="black">
                    <a:lumMod val="75000"/>
                    <a:lumOff val="25000"/>
                  </a:prstClr>
                </a:solidFill>
                <a:latin typeface="Arial" panose="020B0604020202020204" pitchFamily="34" charset="0"/>
                <a:cs typeface="Arial" panose="020B0604020202020204" pitchFamily="34" charset="0"/>
              </a:rPr>
              <a:t>How have you handled ....</a:t>
            </a:r>
            <a:endParaRPr lang="en-US" sz="1200" b="1" i="1" dirty="0">
              <a:solidFill>
                <a:prstClr val="black">
                  <a:lumMod val="75000"/>
                  <a:lumOff val="25000"/>
                </a:prstClr>
              </a:solidFill>
              <a:latin typeface="Arial" panose="020B0604020202020204" pitchFamily="34" charset="0"/>
              <a:cs typeface="Arial" panose="020B0604020202020204" pitchFamily="34" charset="0"/>
            </a:endParaRPr>
          </a:p>
        </p:txBody>
      </p:sp>
      <p:sp>
        <p:nvSpPr>
          <p:cNvPr id="4" name="TextBox 3"/>
          <p:cNvSpPr txBox="1"/>
          <p:nvPr/>
        </p:nvSpPr>
        <p:spPr>
          <a:xfrm>
            <a:off x="2051426" y="1588745"/>
            <a:ext cx="2438400" cy="738664"/>
          </a:xfrm>
          <a:prstGeom prst="rect">
            <a:avLst/>
          </a:prstGeom>
          <a:noFill/>
        </p:spPr>
        <p:txBody>
          <a:bodyPr wrap="square" rtlCol="0">
            <a:spAutoFit/>
          </a:bodyPr>
          <a:lstStyle/>
          <a:p>
            <a:pPr fontAlgn="base">
              <a:spcBef>
                <a:spcPct val="0"/>
              </a:spcBef>
              <a:spcAft>
                <a:spcPct val="0"/>
              </a:spcAft>
            </a:pPr>
            <a:r>
              <a:rPr lang="en-US" sz="2400" b="1" dirty="0" smtClean="0">
                <a:solidFill>
                  <a:prstClr val="black"/>
                </a:solidFill>
                <a:latin typeface="Arial" charset="0"/>
              </a:rPr>
              <a:t>Richard </a:t>
            </a:r>
            <a:r>
              <a:rPr lang="en-US" sz="2400" b="1" dirty="0" err="1" smtClean="0">
                <a:solidFill>
                  <a:prstClr val="black"/>
                </a:solidFill>
                <a:latin typeface="Arial" charset="0"/>
              </a:rPr>
              <a:t>Wiltse</a:t>
            </a:r>
            <a:endParaRPr lang="en-US" sz="2400" b="1" dirty="0" smtClean="0">
              <a:solidFill>
                <a:prstClr val="black"/>
              </a:solidFill>
              <a:latin typeface="Arial" charset="0"/>
            </a:endParaRPr>
          </a:p>
          <a:p>
            <a:pPr fontAlgn="base">
              <a:spcBef>
                <a:spcPct val="0"/>
              </a:spcBef>
              <a:spcAft>
                <a:spcPct val="0"/>
              </a:spcAft>
            </a:pPr>
            <a:r>
              <a:rPr lang="en-US" i="1" dirty="0" err="1" smtClean="0">
                <a:solidFill>
                  <a:prstClr val="black"/>
                </a:solidFill>
                <a:latin typeface="Arial" charset="0"/>
              </a:rPr>
              <a:t>Tremco</a:t>
            </a:r>
            <a:r>
              <a:rPr lang="en-US" i="1" dirty="0" smtClean="0">
                <a:solidFill>
                  <a:prstClr val="black"/>
                </a:solidFill>
                <a:latin typeface="Arial" charset="0"/>
              </a:rPr>
              <a:t> Inc., MBB</a:t>
            </a:r>
            <a:endParaRPr lang="en-US" i="1" dirty="0">
              <a:solidFill>
                <a:prstClr val="black"/>
              </a:solidFill>
              <a:latin typeface="Arial" charset="0"/>
            </a:endParaRPr>
          </a:p>
        </p:txBody>
      </p:sp>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2000" y="1538046"/>
            <a:ext cx="1004052" cy="938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9600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322" y="1222563"/>
            <a:ext cx="5943600" cy="5666254"/>
          </a:xfrm>
        </p:spPr>
        <p:txBody>
          <a:bodyPr>
            <a:normAutofit/>
          </a:bodyPr>
          <a:lstStyle/>
          <a:p>
            <a:r>
              <a:rPr lang="en-US" sz="2000" dirty="0" smtClean="0"/>
              <a:t>Silicone rubber is produced in small, 175 </a:t>
            </a:r>
            <a:r>
              <a:rPr lang="en-US" sz="2000" dirty="0" err="1" smtClean="0"/>
              <a:t>lb</a:t>
            </a:r>
            <a:r>
              <a:rPr lang="en-US" sz="2000" dirty="0" smtClean="0"/>
              <a:t> batches that cycle approximately every 15 – 20 minutes</a:t>
            </a:r>
          </a:p>
          <a:p>
            <a:pPr marL="109728" indent="0">
              <a:buNone/>
            </a:pPr>
            <a:endParaRPr lang="en-US" sz="1100" dirty="0" smtClean="0"/>
          </a:p>
          <a:p>
            <a:r>
              <a:rPr lang="en-US" sz="2000" dirty="0" smtClean="0"/>
              <a:t>“Small adds” of various </a:t>
            </a:r>
            <a:r>
              <a:rPr lang="en-US" sz="2000" dirty="0" err="1" smtClean="0"/>
              <a:t>raw’s</a:t>
            </a:r>
            <a:r>
              <a:rPr lang="en-US" sz="2000" dirty="0" smtClean="0"/>
              <a:t> are weighed and sent to a mixer for a 15 minute mix time</a:t>
            </a:r>
          </a:p>
          <a:p>
            <a:pPr marL="109728" indent="0">
              <a:buNone/>
            </a:pPr>
            <a:endParaRPr lang="en-US" sz="1100" dirty="0" smtClean="0"/>
          </a:p>
          <a:p>
            <a:r>
              <a:rPr lang="en-US" sz="2000" dirty="0" smtClean="0"/>
              <a:t>The mixed material is then sent to a mill where it is milled for several minutes</a:t>
            </a:r>
          </a:p>
          <a:p>
            <a:pPr marL="109728" indent="0">
              <a:buNone/>
            </a:pPr>
            <a:endParaRPr lang="en-US" sz="1100" dirty="0" smtClean="0"/>
          </a:p>
          <a:p>
            <a:r>
              <a:rPr lang="en-US" sz="2000" dirty="0" smtClean="0"/>
              <a:t>The milled material is sent to an extruder and extruded into strips, then placed in a tote for shipment</a:t>
            </a:r>
          </a:p>
          <a:p>
            <a:pPr marL="109728" indent="0">
              <a:buNone/>
            </a:pPr>
            <a:endParaRPr lang="en-US" sz="1000" dirty="0" smtClean="0"/>
          </a:p>
          <a:p>
            <a:r>
              <a:rPr lang="en-US" sz="2000" dirty="0" smtClean="0"/>
              <a:t>Various Quality checks are performed on each batch, including viscosity</a:t>
            </a:r>
          </a:p>
          <a:p>
            <a:pPr marL="109728" indent="0">
              <a:buNone/>
            </a:pPr>
            <a:endParaRPr lang="en-US" sz="1000" dirty="0" smtClean="0"/>
          </a:p>
          <a:p>
            <a:r>
              <a:rPr lang="en-US" sz="2000" dirty="0" smtClean="0"/>
              <a:t>Shelf life</a:t>
            </a:r>
          </a:p>
          <a:p>
            <a:endParaRPr lang="en-US" dirty="0"/>
          </a:p>
        </p:txBody>
      </p:sp>
      <p:sp>
        <p:nvSpPr>
          <p:cNvPr id="3" name="Title 2"/>
          <p:cNvSpPr>
            <a:spLocks noGrp="1"/>
          </p:cNvSpPr>
          <p:nvPr>
            <p:ph type="title"/>
          </p:nvPr>
        </p:nvSpPr>
        <p:spPr/>
        <p:txBody>
          <a:bodyPr/>
          <a:lstStyle/>
          <a:p>
            <a:r>
              <a:rPr lang="en-US" dirty="0" smtClean="0"/>
              <a:t>Background information</a:t>
            </a:r>
            <a:endParaRPr lang="en-US" dirty="0"/>
          </a:p>
        </p:txBody>
      </p:sp>
      <p:pic>
        <p:nvPicPr>
          <p:cNvPr id="7170" name="Picture 2" descr="C:\Users\wiltseri\Documents\Sil extrusion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2438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90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Hunch and clues that a DOE may be needed</a:t>
            </a:r>
          </a:p>
          <a:p>
            <a:pPr lvl="1"/>
            <a:r>
              <a:rPr lang="en-US" dirty="0" smtClean="0"/>
              <a:t>How to spot when a DOE may be the best approach</a:t>
            </a:r>
          </a:p>
          <a:p>
            <a:pPr lvl="1"/>
            <a:endParaRPr lang="en-US" dirty="0" smtClean="0"/>
          </a:p>
          <a:p>
            <a:r>
              <a:rPr lang="en-US" dirty="0" smtClean="0"/>
              <a:t>What are we out to achieve? </a:t>
            </a:r>
          </a:p>
          <a:p>
            <a:pPr lvl="1"/>
            <a:r>
              <a:rPr lang="en-US" dirty="0" smtClean="0"/>
              <a:t>Problem definition and supportive data, DMAIC </a:t>
            </a:r>
          </a:p>
          <a:p>
            <a:pPr lvl="1"/>
            <a:endParaRPr lang="en-US" dirty="0" smtClean="0"/>
          </a:p>
          <a:p>
            <a:r>
              <a:rPr lang="en-US" dirty="0" smtClean="0"/>
              <a:t>Critical Success Factors (CSF’s)</a:t>
            </a:r>
          </a:p>
          <a:p>
            <a:pPr lvl="1"/>
            <a:r>
              <a:rPr lang="en-US" dirty="0" smtClean="0"/>
              <a:t>What can make or break your experiment! Culmination of experience</a:t>
            </a:r>
          </a:p>
          <a:p>
            <a:pPr lvl="1"/>
            <a:endParaRPr lang="en-US" dirty="0" smtClean="0"/>
          </a:p>
          <a:p>
            <a:r>
              <a:rPr lang="en-US" dirty="0" smtClean="0"/>
              <a:t>Additional DOE Benefits</a:t>
            </a:r>
          </a:p>
          <a:p>
            <a:pPr lvl="1"/>
            <a:r>
              <a:rPr lang="en-US" dirty="0" smtClean="0"/>
              <a:t>Getting the most from your experiment </a:t>
            </a:r>
          </a:p>
          <a:p>
            <a:pPr lvl="1"/>
            <a:endParaRPr lang="en-US" dirty="0" smtClean="0"/>
          </a:p>
          <a:p>
            <a:r>
              <a:rPr lang="en-US" dirty="0" smtClean="0"/>
              <a:t>Analyze the Experiments!</a:t>
            </a:r>
          </a:p>
          <a:p>
            <a:endParaRPr lang="en-US" dirty="0" smtClean="0"/>
          </a:p>
          <a:p>
            <a:endParaRPr lang="en-US" dirty="0" smtClean="0"/>
          </a:p>
          <a:p>
            <a:endParaRPr lang="en-US" dirty="0"/>
          </a:p>
        </p:txBody>
      </p:sp>
      <p:sp>
        <p:nvSpPr>
          <p:cNvPr id="3" name="Title 2"/>
          <p:cNvSpPr>
            <a:spLocks noGrp="1"/>
          </p:cNvSpPr>
          <p:nvPr>
            <p:ph type="title"/>
          </p:nvPr>
        </p:nvSpPr>
        <p:spPr>
          <a:solidFill>
            <a:schemeClr val="tx1">
              <a:lumMod val="65000"/>
              <a:lumOff val="35000"/>
            </a:schemeClr>
          </a:solidFill>
        </p:spPr>
        <p:txBody>
          <a:bodyPr>
            <a:normAutofit fontScale="90000"/>
          </a:bodyPr>
          <a:lstStyle/>
          <a:p>
            <a:r>
              <a:rPr lang="en-US" sz="4000" dirty="0" err="1" smtClean="0">
                <a:effectLst/>
              </a:rPr>
              <a:t>Tremco</a:t>
            </a:r>
            <a:r>
              <a:rPr lang="en-US" sz="4000" dirty="0" smtClean="0">
                <a:effectLst/>
              </a:rPr>
              <a:t> Case Study:  DOE Silicone</a:t>
            </a:r>
            <a:r>
              <a:rPr lang="en-US" dirty="0" smtClean="0">
                <a:effectLst/>
              </a:rPr>
              <a:t/>
            </a:r>
            <a:br>
              <a:rPr lang="en-US" dirty="0" smtClean="0">
                <a:effectLst/>
              </a:rPr>
            </a:br>
            <a:r>
              <a:rPr lang="en-US" dirty="0" smtClean="0">
                <a:effectLst/>
              </a:rPr>
              <a:t>   </a:t>
            </a:r>
            <a:r>
              <a:rPr lang="en-US" sz="2700" dirty="0" smtClean="0">
                <a:solidFill>
                  <a:schemeClr val="bg2">
                    <a:lumMod val="90000"/>
                  </a:schemeClr>
                </a:solidFill>
                <a:effectLst/>
              </a:rPr>
              <a:t>Effect of processing and time on silicone viscosity:  AGENDA </a:t>
            </a:r>
            <a:endParaRPr lang="en-US" sz="2700" dirty="0">
              <a:solidFill>
                <a:schemeClr val="bg2">
                  <a:lumMod val="90000"/>
                </a:schemeClr>
              </a:solidFill>
              <a:effectLst/>
            </a:endParaRPr>
          </a:p>
        </p:txBody>
      </p:sp>
    </p:spTree>
    <p:extLst>
      <p:ext uri="{BB962C8B-B14F-4D97-AF65-F5344CB8AC3E}">
        <p14:creationId xmlns:p14="http://schemas.microsoft.com/office/powerpoint/2010/main" val="2848052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There exists a quality issue that comes and goes….</a:t>
            </a:r>
          </a:p>
          <a:p>
            <a:pPr marL="109728" indent="0">
              <a:buNone/>
            </a:pPr>
            <a:endParaRPr lang="en-US" dirty="0" smtClean="0"/>
          </a:p>
          <a:p>
            <a:r>
              <a:rPr lang="en-US" dirty="0" smtClean="0"/>
              <a:t>Everyone has a reason why the issue occurs….yet the quality problem persists</a:t>
            </a:r>
          </a:p>
          <a:p>
            <a:pPr marL="109728" indent="0">
              <a:buNone/>
            </a:pPr>
            <a:endParaRPr lang="en-US" dirty="0" smtClean="0"/>
          </a:p>
          <a:p>
            <a:r>
              <a:rPr lang="en-US" dirty="0" smtClean="0"/>
              <a:t>There exists little or no supporting data…only opinions and perceived observations</a:t>
            </a:r>
          </a:p>
          <a:p>
            <a:pPr marL="109728" indent="0">
              <a:buNone/>
            </a:pPr>
            <a:endParaRPr lang="en-US" dirty="0" smtClean="0"/>
          </a:p>
          <a:p>
            <a:r>
              <a:rPr lang="en-US" dirty="0" smtClean="0"/>
              <a:t>No one – including Engineers, Operators, and Front Line Personnel, can precisely define process specifications</a:t>
            </a:r>
          </a:p>
          <a:p>
            <a:endParaRPr lang="en-US" sz="2800" dirty="0" smtClean="0"/>
          </a:p>
        </p:txBody>
      </p:sp>
      <p:sp>
        <p:nvSpPr>
          <p:cNvPr id="3" name="Title 2"/>
          <p:cNvSpPr>
            <a:spLocks noGrp="1"/>
          </p:cNvSpPr>
          <p:nvPr>
            <p:ph type="title"/>
          </p:nvPr>
        </p:nvSpPr>
        <p:spPr/>
        <p:txBody>
          <a:bodyPr>
            <a:normAutofit/>
          </a:bodyPr>
          <a:lstStyle/>
          <a:p>
            <a:r>
              <a:rPr lang="en-US" dirty="0" smtClean="0"/>
              <a:t>Clues that a DOE may be needed</a:t>
            </a:r>
            <a:endParaRPr lang="en-US" dirty="0"/>
          </a:p>
        </p:txBody>
      </p:sp>
    </p:spTree>
    <p:extLst>
      <p:ext uri="{BB962C8B-B14F-4D97-AF65-F5344CB8AC3E}">
        <p14:creationId xmlns:p14="http://schemas.microsoft.com/office/powerpoint/2010/main" val="368528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7548" y="1481138"/>
            <a:ext cx="638890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000" dirty="0" smtClean="0"/>
              <a:t>Define: What are we out to achieve? </a:t>
            </a:r>
            <a:endParaRPr lang="en-US" sz="4000" dirty="0"/>
          </a:p>
        </p:txBody>
      </p:sp>
    </p:spTree>
    <p:extLst>
      <p:ext uri="{BB962C8B-B14F-4D97-AF65-F5344CB8AC3E}">
        <p14:creationId xmlns:p14="http://schemas.microsoft.com/office/powerpoint/2010/main" val="3809169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547872"/>
          </a:xfrm>
        </p:spPr>
        <p:txBody>
          <a:bodyPr/>
          <a:lstStyle/>
          <a:p>
            <a:r>
              <a:rPr lang="en-US" dirty="0" smtClean="0"/>
              <a:t>Reduces scope expansion</a:t>
            </a:r>
          </a:p>
          <a:p>
            <a:pPr marL="109728" indent="0">
              <a:buNone/>
            </a:pPr>
            <a:endParaRPr lang="en-US" dirty="0" smtClean="0"/>
          </a:p>
          <a:p>
            <a:r>
              <a:rPr lang="en-US" dirty="0" smtClean="0"/>
              <a:t>Eliminates confusion over problem severity</a:t>
            </a:r>
          </a:p>
          <a:p>
            <a:pPr marL="109728" indent="0">
              <a:buNone/>
            </a:pPr>
            <a:endParaRPr lang="en-US" dirty="0" smtClean="0"/>
          </a:p>
          <a:p>
            <a:r>
              <a:rPr lang="en-US" dirty="0" smtClean="0"/>
              <a:t>Properly directs Team forward</a:t>
            </a:r>
            <a:endParaRPr lang="en-US" dirty="0"/>
          </a:p>
        </p:txBody>
      </p:sp>
      <p:sp>
        <p:nvSpPr>
          <p:cNvPr id="3" name="Title 2"/>
          <p:cNvSpPr>
            <a:spLocks noGrp="1"/>
          </p:cNvSpPr>
          <p:nvPr>
            <p:ph type="title"/>
          </p:nvPr>
        </p:nvSpPr>
        <p:spPr/>
        <p:txBody>
          <a:bodyPr/>
          <a:lstStyle/>
          <a:p>
            <a:r>
              <a:rPr lang="en-US" dirty="0" smtClean="0"/>
              <a:t>CSF # 1:  Agreed upon charter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2764" y="1600201"/>
            <a:ext cx="1637129" cy="2438400"/>
          </a:xfrm>
          <a:prstGeom prst="rect">
            <a:avLst/>
          </a:prstGeom>
        </p:spPr>
      </p:pic>
    </p:spTree>
    <p:extLst>
      <p:ext uri="{BB962C8B-B14F-4D97-AF65-F5344CB8AC3E}">
        <p14:creationId xmlns:p14="http://schemas.microsoft.com/office/powerpoint/2010/main" val="163016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33600" y="1892977"/>
            <a:ext cx="5420330" cy="318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200" dirty="0" smtClean="0"/>
              <a:t>Measure - Historical baseline</a:t>
            </a:r>
            <a:endParaRPr lang="en-US" sz="3200" dirty="0"/>
          </a:p>
        </p:txBody>
      </p:sp>
      <p:sp>
        <p:nvSpPr>
          <p:cNvPr id="4" name="TextBox 3"/>
          <p:cNvSpPr txBox="1"/>
          <p:nvPr/>
        </p:nvSpPr>
        <p:spPr>
          <a:xfrm>
            <a:off x="457200" y="1905000"/>
            <a:ext cx="1676400" cy="289310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MEASURE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Gathered data from Supplier Certs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Evidence of both trending and stratification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333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9546</TotalTime>
  <Words>1534</Words>
  <Application>Microsoft Office PowerPoint</Application>
  <PresentationFormat>On-screen Show (4:3)</PresentationFormat>
  <Paragraphs>299</Paragraphs>
  <Slides>39</Slides>
  <Notes>4</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5" baseType="lpstr">
      <vt:lpstr>Arial</vt:lpstr>
      <vt:lpstr>Calibri</vt:lpstr>
      <vt:lpstr>Courier New</vt:lpstr>
      <vt:lpstr>Georgia</vt:lpstr>
      <vt:lpstr>Lucida Sans Unicode</vt:lpstr>
      <vt:lpstr>Segoe UI</vt:lpstr>
      <vt:lpstr>Verdana</vt:lpstr>
      <vt:lpstr>Vijaya</vt:lpstr>
      <vt:lpstr>Wingdings</vt:lpstr>
      <vt:lpstr>Wingdings 2</vt:lpstr>
      <vt:lpstr>Wingdings 3</vt:lpstr>
      <vt:lpstr>1_Concourse</vt:lpstr>
      <vt:lpstr>1_Custom Design</vt:lpstr>
      <vt:lpstr>2_Office Theme</vt:lpstr>
      <vt:lpstr>3_Office Theme</vt:lpstr>
      <vt:lpstr>MtbGraph.Document.16</vt:lpstr>
      <vt:lpstr>DOE:  From Hunch to Crunch  A Tremco Case Study</vt:lpstr>
      <vt:lpstr>PowerPoint Presentation</vt:lpstr>
      <vt:lpstr>A Tremco Case Study:  Silicone Viscosity</vt:lpstr>
      <vt:lpstr>Background information</vt:lpstr>
      <vt:lpstr>Tremco Case Study:  DOE Silicone    Effect of processing and time on silicone viscosity:  AGENDA </vt:lpstr>
      <vt:lpstr>Clues that a DOE may be needed</vt:lpstr>
      <vt:lpstr>Define: What are we out to achieve? </vt:lpstr>
      <vt:lpstr>CSF # 1:  Agreed upon charter</vt:lpstr>
      <vt:lpstr>Measure - Historical baseline</vt:lpstr>
      <vt:lpstr>CSF#2:  Do your homework on baseline data</vt:lpstr>
      <vt:lpstr>Measure - Gage R&amp;R</vt:lpstr>
      <vt:lpstr>CSF#3:  Insist on Measurement Standard Work</vt:lpstr>
      <vt:lpstr>Analyze</vt:lpstr>
      <vt:lpstr> Analyze: Time Series Trend Analysis, 10 weeks </vt:lpstr>
      <vt:lpstr>DOE benefit – specification analysis</vt:lpstr>
      <vt:lpstr>Analyze:  Factorial DOE - Brainstorming</vt:lpstr>
      <vt:lpstr>CSF#4: Facilitated Brainstorming</vt:lpstr>
      <vt:lpstr>Improve:  DOE </vt:lpstr>
      <vt:lpstr>CSF#5: Factor Level Settings</vt:lpstr>
      <vt:lpstr>CSF#6: Strive for adequate power through additional replicates</vt:lpstr>
      <vt:lpstr>Monitoring the DOE</vt:lpstr>
      <vt:lpstr>CSF #7: Have a Plan for Monitoring</vt:lpstr>
      <vt:lpstr>Review</vt:lpstr>
      <vt:lpstr>ANOVA</vt:lpstr>
      <vt:lpstr>ANOVA – Reduced Model</vt:lpstr>
      <vt:lpstr>Analyze:  DOE Results</vt:lpstr>
      <vt:lpstr>Interaction / Main Effect </vt:lpstr>
      <vt:lpstr>CSF #8: Look at the Data…..</vt:lpstr>
      <vt:lpstr>….And review the Residuals</vt:lpstr>
      <vt:lpstr>Variance Inflation Factor:  Are predictors correlated? </vt:lpstr>
      <vt:lpstr>VIF</vt:lpstr>
      <vt:lpstr>DOE: Analyze Variability</vt:lpstr>
      <vt:lpstr>Replicates as Repeats ???</vt:lpstr>
      <vt:lpstr>Analyze:  DOE Variability</vt:lpstr>
      <vt:lpstr>Improve: DOE optimal parameters</vt:lpstr>
      <vt:lpstr>Improve:  Supplier Commitments</vt:lpstr>
      <vt:lpstr>Control: Supplier SPC</vt:lpstr>
      <vt:lpstr>Lessons Learned</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Silicone</dc:title>
  <dc:creator>Richard Wiltse</dc:creator>
  <cp:lastModifiedBy>Richard Wiltse</cp:lastModifiedBy>
  <cp:revision>114</cp:revision>
  <dcterms:created xsi:type="dcterms:W3CDTF">2014-05-07T19:30:50Z</dcterms:created>
  <dcterms:modified xsi:type="dcterms:W3CDTF">2015-11-03T20:59:29Z</dcterms:modified>
</cp:coreProperties>
</file>