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277" r:id="rId2"/>
    <p:sldId id="258" r:id="rId3"/>
    <p:sldId id="278" r:id="rId4"/>
    <p:sldId id="306" r:id="rId5"/>
    <p:sldId id="260" r:id="rId6"/>
    <p:sldId id="261" r:id="rId7"/>
    <p:sldId id="297" r:id="rId8"/>
    <p:sldId id="264" r:id="rId9"/>
    <p:sldId id="305" r:id="rId10"/>
    <p:sldId id="308" r:id="rId11"/>
    <p:sldId id="309" r:id="rId12"/>
    <p:sldId id="307" r:id="rId13"/>
    <p:sldId id="296" r:id="rId14"/>
    <p:sldId id="314" r:id="rId15"/>
    <p:sldId id="316" r:id="rId16"/>
    <p:sldId id="313" r:id="rId17"/>
    <p:sldId id="315" r:id="rId18"/>
    <p:sldId id="312" r:id="rId19"/>
    <p:sldId id="280" r:id="rId20"/>
    <p:sldId id="270" r:id="rId21"/>
    <p:sldId id="303" r:id="rId22"/>
    <p:sldId id="295" r:id="rId23"/>
    <p:sldId id="317"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Lst>
        </p14:section>
        <p14:section name="MSA Basics" id="{16378913-E5ED-4281-BAF5-F1F938CB0BED}">
          <p14:sldIdLst>
            <p14:sldId id="278"/>
            <p14:sldId id="306"/>
            <p14:sldId id="260"/>
            <p14:sldId id="261"/>
            <p14:sldId id="297"/>
          </p14:sldIdLst>
        </p14:section>
        <p14:section name="MSA Example" id="{E2D565D1-BA5E-44E6-A40E-50A644912248}">
          <p14:sldIdLst>
            <p14:sldId id="264"/>
            <p14:sldId id="305"/>
            <p14:sldId id="308"/>
            <p14:sldId id="309"/>
            <p14:sldId id="307"/>
            <p14:sldId id="296"/>
            <p14:sldId id="314"/>
            <p14:sldId id="316"/>
            <p14:sldId id="313"/>
            <p14:sldId id="315"/>
            <p14:sldId id="312"/>
            <p14:sldId id="280"/>
          </p14:sldIdLst>
        </p14:section>
        <p14:section name="What if a Calibration Part is not Available?" id="{71D59651-8EFA-4415-9623-98B4C4A8699C}">
          <p14:sldIdLst>
            <p14:sldId id="270"/>
            <p14:sldId id="303"/>
            <p14:sldId id="295"/>
          </p14:sldIdLst>
        </p14:section>
        <p14:section name="Conclusion" id="{2E16B512-814A-4DC1-A986-25475E10E0EF}">
          <p14:sldIdLst>
            <p14:sldId id="317"/>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70681" autoAdjust="0"/>
  </p:normalViewPr>
  <p:slideViewPr>
    <p:cSldViewPr>
      <p:cViewPr>
        <p:scale>
          <a:sx n="77" d="100"/>
          <a:sy n="77" d="100"/>
        </p:scale>
        <p:origin x="-960"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6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4/14/2014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09914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Evening.  I hope everyone enjoyed their dinner.</a:t>
            </a:r>
          </a:p>
          <a:p>
            <a:r>
              <a:rPr lang="en-US" baseline="0" dirty="0" smtClean="0"/>
              <a:t>My name is Lisa </a:t>
            </a:r>
            <a:r>
              <a:rPr lang="en-US" baseline="0" dirty="0" err="1" smtClean="0"/>
              <a:t>Goch</a:t>
            </a:r>
            <a:r>
              <a:rPr lang="en-US" baseline="0" dirty="0" smtClean="0"/>
              <a:t> and I’m a Statistician whose applied statistical techniques to industry for over 20 years.</a:t>
            </a:r>
          </a:p>
          <a:p>
            <a:r>
              <a:rPr lang="en-US" baseline="0" dirty="0" smtClean="0"/>
              <a:t>For the past 5 years, I’ve worked at Diebold in product reliability.  </a:t>
            </a:r>
          </a:p>
          <a:p>
            <a:r>
              <a:rPr lang="en-US" baseline="0" dirty="0" smtClean="0"/>
              <a:t>Diebold is known for their durable, high quality ATMs.  I’m sure most of you have withdrawn money at a bank ATM.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Ensuring you get the right amount of $ you ask for relies</a:t>
            </a:r>
            <a:r>
              <a:rPr lang="en-US" baseline="0" dirty="0" smtClean="0"/>
              <a:t> on measuring pieces, parts &amp; systems.</a:t>
            </a:r>
          </a:p>
          <a:p>
            <a:endParaRPr lang="en-US" baseline="0"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needs specifications</a:t>
            </a:r>
            <a:r>
              <a:rPr lang="en-US" baseline="0" dirty="0" smtClean="0"/>
              <a:t> to have something to measure all those pieces, parts &amp; systems against.</a:t>
            </a:r>
          </a:p>
          <a:p>
            <a:r>
              <a:rPr lang="en-US" baseline="0" dirty="0" smtClean="0"/>
              <a:t>Just setting tight specifications may not lead to quality products.</a:t>
            </a:r>
          </a:p>
          <a:p>
            <a:pPr marL="228600" indent="-228600">
              <a:buFont typeface="+mj-lt"/>
              <a:buAutoNum type="arabicPeriod"/>
            </a:pPr>
            <a:r>
              <a:rPr lang="en-US" baseline="0" dirty="0" smtClean="0"/>
              <a:t>Specs need to be set based on the functional requirements.  Set specs too tight and you’ll be needlessly spending a lot more $ &amp; profitability goes down.  Set specs too loose and you won’t have a quality product – customers will be unhappy &amp; you won’t be in business very long.  The good thing is, companies do realize the importance of properly set specs.</a:t>
            </a:r>
          </a:p>
          <a:p>
            <a:pPr marL="228600" indent="-228600">
              <a:buFont typeface="+mj-lt"/>
              <a:buAutoNum type="arabicPeriod"/>
            </a:pPr>
            <a:r>
              <a:rPr lang="en-US" baseline="0" dirty="0" smtClean="0"/>
              <a:t>Companies also realize that measurement systems need to be calibrated.  Un-calibrated gages may not provide the correct values.  Most companies do have calibration programs in place to ensure their gages are measuring accurately.  However, accurate does NOT necessarily mean consistent.</a:t>
            </a:r>
          </a:p>
          <a:p>
            <a:pPr marL="228600" indent="-228600">
              <a:buFont typeface="+mj-lt"/>
              <a:buAutoNum type="arabicPeriod"/>
            </a:pPr>
            <a:r>
              <a:rPr lang="en-US" baseline="0" dirty="0" smtClean="0"/>
              <a:t>What most companies are lacking is an MSA (also known as a Gage R&amp;R) program for their gages.  MSA’s are often ignored or are an unknown entity.</a:t>
            </a: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a real-life</a:t>
            </a:r>
            <a:r>
              <a:rPr lang="en-US" baseline="0" dirty="0" smtClean="0"/>
              <a:t> example.</a:t>
            </a:r>
          </a:p>
          <a:p>
            <a:r>
              <a:rPr lang="en-US" baseline="0" dirty="0" smtClean="0"/>
              <a:t>In an ATM, picking forces need to be set properly for 1 note at a time to be picked &amp; correctly counted out for the customer.</a:t>
            </a:r>
          </a:p>
          <a:p>
            <a:r>
              <a:rPr lang="en-US" baseline="0" dirty="0" smtClean="0"/>
              <a:t>These testers measure those forces.</a:t>
            </a:r>
          </a:p>
          <a:p>
            <a:r>
              <a:rPr lang="en-US" baseline="0" dirty="0" smtClean="0"/>
              <a:t>When we measured the same 60 parts on each of 3 testers, we got a surprise.  1 tester read high on most parts, 1 tester read low on most parts &amp; the other tester was in the middle.  NOTE: the load cells on all 3 testers were properly calibrated to a very tight specification.  There was something else going on here.  One of the testers moving parts wasn’t controlled well enough which made the testers measure differently.  The only way this problem was caught was by conducting an MSA which not only was used to catch the problem, but subsequent MSAs were used to identify the root cause of the problem.  This is the power of MSAs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an MSA or Gage R&amp;R Study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kern="1200" dirty="0" smtClean="0">
                <a:solidFill>
                  <a:schemeClr val="tx1"/>
                </a:solidFill>
                <a:effectLst/>
                <a:latin typeface="+mn-lt"/>
                <a:ea typeface="+mn-ea"/>
                <a:cs typeface="+mn-cs"/>
              </a:rPr>
              <a:t>Excel Template location:</a:t>
            </a:r>
          </a:p>
          <a:p>
            <a:r>
              <a:rPr lang="en-US" b="0" i="1" u="sng" dirty="0" smtClean="0">
                <a:solidFill>
                  <a:srgbClr val="0000FF"/>
                </a:solidFill>
              </a:rPr>
              <a:t>http://www.google.com/url?sa=t&amp;rct=j&amp;q=&amp;esrc=s&amp;source=web&amp;cd=1&amp;cad=rja&amp;uact=8&amp;ved=0CDcQFjAA&amp;url=http%3A%2F%2Fwww.dfx.nl%2Fuserfiles%2Ffile%2Fxls%2FDMAIC%2520-%2520GRR%2520Template.xlsx&amp;ei=z2NIU_rtH6TN2AXTzYDgCA&amp;usg=AFQjCNHzkMbq_pH5Yud1Zr_US4g-8JZp5A&amp;bvm=bv.64542518,d.b2I</a:t>
            </a:r>
          </a:p>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4/14/2014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4/14/2014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4/14/2014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4/14/2014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4/14/2014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32.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33.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34.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35.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36.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37.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38.emf"/><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39.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40.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4.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1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image" Target="../media/image9.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fontScale="92500" lnSpcReduction="10000"/>
          </a:bodyPr>
          <a:lstStyle/>
          <a:p>
            <a:r>
              <a:rPr lang="en-US" dirty="0" smtClean="0"/>
              <a:t>Presented by Lisa Goch</a:t>
            </a:r>
          </a:p>
          <a:p>
            <a:r>
              <a:rPr lang="en-US" dirty="0" smtClean="0"/>
              <a:t>DFSS Project Lead</a:t>
            </a:r>
          </a:p>
          <a:p>
            <a:r>
              <a:rPr lang="en-US" dirty="0" smtClean="0"/>
              <a:t>Diebold, Incorporated</a:t>
            </a:r>
          </a:p>
          <a:p>
            <a:r>
              <a:rPr lang="en-US" dirty="0" smtClean="0"/>
              <a:t>April 2014</a:t>
            </a:r>
          </a:p>
        </p:txBody>
      </p:sp>
      <p:sp>
        <p:nvSpPr>
          <p:cNvPr id="5" name="Title 4"/>
          <p:cNvSpPr>
            <a:spLocks noGrp="1"/>
          </p:cNvSpPr>
          <p:nvPr>
            <p:ph type="title"/>
          </p:nvPr>
        </p:nvSpPr>
        <p:spPr>
          <a:xfrm>
            <a:off x="228600" y="3048000"/>
            <a:ext cx="7239000" cy="1828800"/>
          </a:xfrm>
        </p:spPr>
        <p:txBody>
          <a:bodyPr>
            <a:normAutofit fontScale="90000"/>
          </a:bodyPr>
          <a:lstStyle/>
          <a:p>
            <a:pPr algn="l"/>
            <a:r>
              <a:rPr lang="en-US" sz="2400" b="0" dirty="0" smtClean="0">
                <a:solidFill>
                  <a:srgbClr val="7BCF27"/>
                </a:solidFill>
                <a:latin typeface="Calibri" pitchFamily="34" charset="0"/>
              </a:rPr>
              <a:t>The importance of</a:t>
            </a:r>
            <a:r>
              <a:rPr lang="en-US" sz="2400" b="0" dirty="0">
                <a:solidFill>
                  <a:srgbClr val="262626"/>
                </a:solidFill>
              </a:rPr>
              <a:t/>
            </a:r>
            <a:br>
              <a:rPr lang="en-US" sz="2400" b="0" dirty="0">
                <a:solidFill>
                  <a:srgbClr val="262626"/>
                </a:solidFill>
              </a:rPr>
            </a:br>
            <a:r>
              <a:rPr lang="en-US" sz="5600" b="0" dirty="0" smtClean="0">
                <a:solidFill>
                  <a:prstClr val="white"/>
                </a:solidFill>
              </a:rPr>
              <a:t>Measurement Systems Analysis</a:t>
            </a:r>
            <a:endParaRPr lang="en-US" sz="56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14867"/>
            <a:ext cx="9144001" cy="457200"/>
          </a:xfrm>
        </p:spPr>
        <p:txBody>
          <a:bodyPr>
            <a:noAutofit/>
          </a:bodyPr>
          <a:lstStyle/>
          <a:p>
            <a:r>
              <a:rPr lang="en-US" dirty="0">
                <a:solidFill>
                  <a:prstClr val="white"/>
                </a:solidFill>
              </a:rPr>
              <a:t> </a:t>
            </a:r>
            <a:r>
              <a:rPr lang="en-US" dirty="0" smtClean="0">
                <a:solidFill>
                  <a:prstClr val="white"/>
                </a:solidFill>
              </a:rPr>
              <a:t>    Minitab MSA Analysis:  By Operator</a:t>
            </a:r>
            <a:endParaRPr lang="en-US" dirty="0"/>
          </a:p>
        </p:txBody>
      </p:sp>
      <p:grpSp>
        <p:nvGrpSpPr>
          <p:cNvPr id="10" name="Group 9"/>
          <p:cNvGrpSpPr/>
          <p:nvPr/>
        </p:nvGrpSpPr>
        <p:grpSpPr>
          <a:xfrm>
            <a:off x="168021" y="1615440"/>
            <a:ext cx="8814435" cy="2400815"/>
            <a:chOff x="177165" y="4285488"/>
            <a:chExt cx="8814435" cy="2400815"/>
          </a:xfrm>
        </p:grpSpPr>
        <p:grpSp>
          <p:nvGrpSpPr>
            <p:cNvPr id="5" name="Group 4"/>
            <p:cNvGrpSpPr/>
            <p:nvPr/>
          </p:nvGrpSpPr>
          <p:grpSpPr>
            <a:xfrm>
              <a:off x="177165" y="4300728"/>
              <a:ext cx="6757035" cy="2385575"/>
              <a:chOff x="177165" y="4300728"/>
              <a:chExt cx="7319010" cy="2385575"/>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 y="4300728"/>
                <a:ext cx="7319010" cy="2385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633210" y="4876800"/>
                <a:ext cx="84201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388483" y="4910328"/>
                <a:ext cx="84201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Line Callout 2 (Accent Bar) 5"/>
            <p:cNvSpPr/>
            <p:nvPr/>
          </p:nvSpPr>
          <p:spPr>
            <a:xfrm>
              <a:off x="7239000" y="4285488"/>
              <a:ext cx="1752600" cy="819912"/>
            </a:xfrm>
            <a:prstGeom prst="accentCallout2">
              <a:avLst>
                <a:gd name="adj1" fmla="val 18750"/>
                <a:gd name="adj2" fmla="val -8333"/>
                <a:gd name="adj3" fmla="val 48380"/>
                <a:gd name="adj4" fmla="val -16667"/>
                <a:gd name="adj5" fmla="val 66057"/>
                <a:gd name="adj6" fmla="val -23710"/>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P/T Needs to be </a:t>
              </a:r>
              <a:r>
                <a:rPr lang="en-US" sz="2400" u="sng" dirty="0" smtClean="0"/>
                <a:t>&lt;</a:t>
              </a:r>
              <a:r>
                <a:rPr lang="en-US" sz="2400" dirty="0" smtClean="0"/>
                <a:t>30%</a:t>
              </a:r>
              <a:endParaRPr lang="en-US" sz="2400" dirty="0"/>
            </a:p>
          </p:txBody>
        </p:sp>
        <p:sp>
          <p:nvSpPr>
            <p:cNvPr id="16" name="Line Callout 2 (Accent Bar) 15"/>
            <p:cNvSpPr/>
            <p:nvPr/>
          </p:nvSpPr>
          <p:spPr>
            <a:xfrm>
              <a:off x="7239000" y="5469130"/>
              <a:ext cx="1752600" cy="703069"/>
            </a:xfrm>
            <a:prstGeom prst="accentCallout2">
              <a:avLst>
                <a:gd name="adj1" fmla="val 18750"/>
                <a:gd name="adj2" fmla="val -8333"/>
                <a:gd name="adj3" fmla="val -1909"/>
                <a:gd name="adj4" fmla="val -18058"/>
                <a:gd name="adj5" fmla="val -67394"/>
                <a:gd name="adj6" fmla="val -84232"/>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Meas</a:t>
              </a:r>
              <a:r>
                <a:rPr lang="en-US" sz="2000" dirty="0" smtClean="0"/>
                <a:t> </a:t>
              </a:r>
              <a:r>
                <a:rPr lang="en-US" sz="2400" dirty="0" smtClean="0"/>
                <a:t>Error:  +/- 0.125</a:t>
              </a:r>
              <a:endParaRPr lang="en-US" sz="2400" dirty="0"/>
            </a:p>
          </p:txBody>
        </p:sp>
      </p:grpSp>
    </p:spTree>
    <p:custDataLst>
      <p:tags r:id="rId1"/>
    </p:custDataLst>
    <p:extLst>
      <p:ext uri="{BB962C8B-B14F-4D97-AF65-F5344CB8AC3E}">
        <p14:creationId xmlns:p14="http://schemas.microsoft.com/office/powerpoint/2010/main" val="291568797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14867"/>
            <a:ext cx="9144001" cy="457200"/>
          </a:xfrm>
        </p:spPr>
        <p:txBody>
          <a:bodyPr>
            <a:noAutofit/>
          </a:bodyPr>
          <a:lstStyle/>
          <a:p>
            <a:r>
              <a:rPr lang="en-US" dirty="0">
                <a:solidFill>
                  <a:prstClr val="white"/>
                </a:solidFill>
              </a:rPr>
              <a:t> </a:t>
            </a:r>
            <a:r>
              <a:rPr lang="en-US" dirty="0" smtClean="0">
                <a:solidFill>
                  <a:prstClr val="white"/>
                </a:solidFill>
              </a:rPr>
              <a:t>    Minitab MSA Analysis:  By Operator</a:t>
            </a:r>
            <a:endParaRPr lang="en-US" dirty="0"/>
          </a:p>
        </p:txBody>
      </p:sp>
      <p:grpSp>
        <p:nvGrpSpPr>
          <p:cNvPr id="7" name="Group 6"/>
          <p:cNvGrpSpPr/>
          <p:nvPr/>
        </p:nvGrpSpPr>
        <p:grpSpPr>
          <a:xfrm>
            <a:off x="152400" y="1622297"/>
            <a:ext cx="8814435" cy="2860049"/>
            <a:chOff x="177165" y="990599"/>
            <a:chExt cx="8814435" cy="2860049"/>
          </a:xfrm>
        </p:grpSpPr>
        <p:grpSp>
          <p:nvGrpSpPr>
            <p:cNvPr id="4" name="Group 3"/>
            <p:cNvGrpSpPr/>
            <p:nvPr/>
          </p:nvGrpSpPr>
          <p:grpSpPr>
            <a:xfrm>
              <a:off x="177165" y="990599"/>
              <a:ext cx="6757035" cy="2860049"/>
              <a:chOff x="177165" y="990599"/>
              <a:chExt cx="7298055" cy="2860049"/>
            </a:xfrm>
          </p:grpSpPr>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 y="990599"/>
                <a:ext cx="7298055" cy="2860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457200" y="1981200"/>
                <a:ext cx="7018020" cy="6139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4800" y="3124200"/>
                <a:ext cx="7170420" cy="348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Line Callout 2 (Accent Bar) 16"/>
            <p:cNvSpPr/>
            <p:nvPr/>
          </p:nvSpPr>
          <p:spPr>
            <a:xfrm>
              <a:off x="7239000" y="2888742"/>
              <a:ext cx="1752600" cy="819912"/>
            </a:xfrm>
            <a:prstGeom prst="accentCallout2">
              <a:avLst>
                <a:gd name="adj1" fmla="val 18750"/>
                <a:gd name="adj2" fmla="val -8333"/>
                <a:gd name="adj3" fmla="val 48380"/>
                <a:gd name="adj4" fmla="val -16667"/>
                <a:gd name="adj5" fmla="val 51187"/>
                <a:gd name="adj6" fmla="val -25101"/>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Want </a:t>
              </a:r>
              <a:r>
                <a:rPr lang="en-US" sz="2400" u="sng" dirty="0" smtClean="0"/>
                <a:t>&gt;</a:t>
              </a:r>
              <a:r>
                <a:rPr lang="en-US" sz="2400" dirty="0" smtClean="0"/>
                <a:t>80%</a:t>
              </a:r>
              <a:endParaRPr lang="en-US" sz="2400" dirty="0"/>
            </a:p>
          </p:txBody>
        </p:sp>
        <p:sp>
          <p:nvSpPr>
            <p:cNvPr id="18" name="Line Callout 2 (Accent Bar) 17"/>
            <p:cNvSpPr/>
            <p:nvPr/>
          </p:nvSpPr>
          <p:spPr>
            <a:xfrm>
              <a:off x="7239000" y="990599"/>
              <a:ext cx="1752600" cy="1604522"/>
            </a:xfrm>
            <a:prstGeom prst="accentCallout2">
              <a:avLst>
                <a:gd name="adj1" fmla="val 40026"/>
                <a:gd name="adj2" fmla="val -8333"/>
                <a:gd name="adj3" fmla="val 52179"/>
                <a:gd name="adj4" fmla="val -13189"/>
                <a:gd name="adj5" fmla="val 64570"/>
                <a:gd name="adj6" fmla="val -18144"/>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Provides Clues for Improvement</a:t>
              </a:r>
              <a:endParaRPr lang="en-US" sz="2000" b="1" dirty="0"/>
            </a:p>
          </p:txBody>
        </p:sp>
      </p:grpSp>
    </p:spTree>
    <p:custDataLst>
      <p:tags r:id="rId1"/>
    </p:custDataLst>
    <p:extLst>
      <p:ext uri="{BB962C8B-B14F-4D97-AF65-F5344CB8AC3E}">
        <p14:creationId xmlns:p14="http://schemas.microsoft.com/office/powerpoint/2010/main" val="8920838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414867"/>
            <a:ext cx="9144001" cy="457200"/>
          </a:xfrm>
        </p:spPr>
        <p:txBody>
          <a:bodyPr>
            <a:noAutofit/>
          </a:bodyPr>
          <a:lstStyle/>
          <a:p>
            <a:r>
              <a:rPr lang="en-US" dirty="0">
                <a:solidFill>
                  <a:prstClr val="white"/>
                </a:solidFill>
              </a:rPr>
              <a:t> </a:t>
            </a:r>
            <a:r>
              <a:rPr lang="en-US" dirty="0" smtClean="0">
                <a:solidFill>
                  <a:prstClr val="white"/>
                </a:solidFill>
              </a:rPr>
              <a:t>    Minitab MSA Analysis:  By Operator</a:t>
            </a:r>
            <a:endParaRPr lang="en-US" dirty="0"/>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1219200"/>
            <a:ext cx="882337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5141302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67420" y="4038600"/>
            <a:ext cx="8393700" cy="2667000"/>
          </a:xfrm>
          <a:prstGeom prst="rect">
            <a:avLst/>
          </a:prstGeom>
          <a:noFill/>
        </p:spPr>
        <p:txBody>
          <a:bodyPr wrap="square" rtlCol="0" anchor="ctr">
            <a:noAutofit/>
          </a:bodyPr>
          <a:lstStyle/>
          <a:p>
            <a:pPr marL="342900" indent="-342900">
              <a:buFont typeface="Arial" panose="020B0604020202020204" pitchFamily="34" charset="0"/>
              <a:buChar char="•"/>
            </a:pPr>
            <a:r>
              <a:rPr lang="en-US" sz="2400" u="sng" dirty="0" smtClean="0">
                <a:solidFill>
                  <a:prstClr val="black">
                    <a:lumMod val="65000"/>
                    <a:lumOff val="35000"/>
                  </a:prstClr>
                </a:solidFill>
                <a:effectLst>
                  <a:outerShdw blurRad="38100" dist="38100" dir="2700000" algn="tl">
                    <a:srgbClr val="000000">
                      <a:alpha val="43137"/>
                    </a:srgbClr>
                  </a:outerShdw>
                </a:effectLst>
              </a:rPr>
              <a:t>% Contribution</a:t>
            </a:r>
          </a:p>
          <a:p>
            <a:pPr marL="914400" lvl="1" indent="-457200">
              <a:buFont typeface="Wingdings" panose="05000000000000000000" pitchFamily="2" charset="2"/>
              <a:buChar char="ü"/>
            </a:pPr>
            <a:r>
              <a:rPr lang="en-US" sz="2400" dirty="0" smtClean="0">
                <a:solidFill>
                  <a:prstClr val="black">
                    <a:lumMod val="65000"/>
                    <a:lumOff val="35000"/>
                  </a:prstClr>
                </a:solidFill>
              </a:rPr>
              <a:t>Repeat + </a:t>
            </a:r>
            <a:r>
              <a:rPr lang="en-US" sz="2400" dirty="0" err="1" smtClean="0">
                <a:solidFill>
                  <a:prstClr val="black">
                    <a:lumMod val="65000"/>
                    <a:lumOff val="35000"/>
                  </a:prstClr>
                </a:solidFill>
              </a:rPr>
              <a:t>Reprod</a:t>
            </a:r>
            <a:r>
              <a:rPr lang="en-US" sz="2400" dirty="0" smtClean="0">
                <a:solidFill>
                  <a:prstClr val="black">
                    <a:lumMod val="65000"/>
                    <a:lumOff val="35000"/>
                  </a:prstClr>
                </a:solidFill>
              </a:rPr>
              <a:t> = Gage R&amp;R</a:t>
            </a:r>
          </a:p>
          <a:p>
            <a:pPr marL="914400" lvl="1" indent="-457200">
              <a:buFont typeface="Wingdings" panose="05000000000000000000" pitchFamily="2" charset="2"/>
              <a:buChar char="ü"/>
            </a:pPr>
            <a:r>
              <a:rPr lang="en-US" sz="2400" dirty="0" smtClean="0">
                <a:solidFill>
                  <a:prstClr val="black">
                    <a:lumMod val="65000"/>
                    <a:lumOff val="35000"/>
                  </a:prstClr>
                </a:solidFill>
              </a:rPr>
              <a:t>Gage R&amp;R + Part-to-Part = 100% </a:t>
            </a:r>
          </a:p>
          <a:p>
            <a:pPr marL="914400" lvl="1" indent="-457200">
              <a:buFont typeface="Wingdings" panose="05000000000000000000" pitchFamily="2" charset="2"/>
              <a:buChar char="ü"/>
            </a:pPr>
            <a:r>
              <a:rPr lang="en-US" sz="2400" dirty="0" smtClean="0">
                <a:solidFill>
                  <a:prstClr val="black">
                    <a:lumMod val="65000"/>
                    <a:lumOff val="35000"/>
                  </a:prstClr>
                </a:solidFill>
              </a:rPr>
              <a:t>Highest % should be Part-to-Part</a:t>
            </a:r>
          </a:p>
          <a:p>
            <a:pPr marL="457200" indent="-457200">
              <a:buFont typeface="Arial" panose="020B0604020202020204" pitchFamily="34" charset="0"/>
              <a:buChar char="•"/>
            </a:pPr>
            <a:r>
              <a:rPr lang="en-US" sz="2400" u="sng" dirty="0" smtClean="0">
                <a:solidFill>
                  <a:prstClr val="black">
                    <a:lumMod val="65000"/>
                    <a:lumOff val="35000"/>
                  </a:prstClr>
                </a:solidFill>
                <a:effectLst>
                  <a:outerShdw blurRad="38100" dist="38100" dir="2700000" algn="tl">
                    <a:srgbClr val="000000">
                      <a:alpha val="43137"/>
                    </a:srgbClr>
                  </a:outerShdw>
                </a:effectLst>
              </a:rPr>
              <a:t>% Tolerance = % P/T</a:t>
            </a:r>
            <a:endParaRPr lang="en-US" sz="2400" u="sng" dirty="0" smtClean="0">
              <a:solidFill>
                <a:prstClr val="black">
                  <a:lumMod val="65000"/>
                  <a:lumOff val="35000"/>
                </a:prstClr>
              </a:solidFill>
              <a:effectLst>
                <a:outerShdw blurRad="38100" dist="38100" dir="2700000" algn="tl">
                  <a:srgbClr val="000000">
                    <a:alpha val="43137"/>
                  </a:srgbClr>
                </a:outerShdw>
              </a:effectLst>
              <a:sym typeface="Wingdings" panose="05000000000000000000" pitchFamily="2" charset="2"/>
            </a:endParaRPr>
          </a:p>
          <a:p>
            <a:pPr marL="914400" lvl="1" indent="-457200">
              <a:buFont typeface="Wingdings" panose="05000000000000000000" pitchFamily="2" charset="2"/>
              <a:buChar char="ü"/>
            </a:pPr>
            <a:r>
              <a:rPr lang="en-US" sz="2400" dirty="0" smtClean="0">
                <a:solidFill>
                  <a:prstClr val="black">
                    <a:lumMod val="65000"/>
                    <a:lumOff val="35000"/>
                  </a:prstClr>
                </a:solidFill>
              </a:rPr>
              <a:t>%P/T Goal is </a:t>
            </a:r>
            <a:r>
              <a:rPr lang="en-US" sz="2400" u="sng" dirty="0" smtClean="0">
                <a:solidFill>
                  <a:prstClr val="black">
                    <a:lumMod val="65000"/>
                    <a:lumOff val="35000"/>
                  </a:prstClr>
                </a:solidFill>
              </a:rPr>
              <a:t>&lt;</a:t>
            </a:r>
            <a:r>
              <a:rPr lang="en-US" sz="2400" dirty="0" smtClean="0">
                <a:solidFill>
                  <a:prstClr val="black">
                    <a:lumMod val="65000"/>
                    <a:lumOff val="35000"/>
                  </a:prstClr>
                </a:solidFill>
              </a:rPr>
              <a:t> 30%</a:t>
            </a:r>
          </a:p>
          <a:p>
            <a:pPr marL="914400" lvl="1" indent="-457200">
              <a:buFont typeface="Wingdings" panose="05000000000000000000" pitchFamily="2" charset="2"/>
              <a:buChar char="ü"/>
            </a:pPr>
            <a:r>
              <a:rPr lang="en-US" sz="2400" dirty="0" smtClean="0">
                <a:solidFill>
                  <a:prstClr val="black">
                    <a:lumMod val="65000"/>
                    <a:lumOff val="35000"/>
                  </a:prstClr>
                </a:solidFill>
              </a:rPr>
              <a:t>% P/T is </a:t>
            </a:r>
            <a:r>
              <a:rPr lang="en-US" sz="2400" b="1" i="1" u="sng" dirty="0" smtClean="0">
                <a:solidFill>
                  <a:prstClr val="black">
                    <a:lumMod val="65000"/>
                    <a:lumOff val="35000"/>
                  </a:prstClr>
                </a:solidFill>
              </a:rPr>
              <a:t>not</a:t>
            </a:r>
            <a:r>
              <a:rPr lang="en-US" sz="2400" dirty="0" smtClean="0">
                <a:solidFill>
                  <a:prstClr val="black">
                    <a:lumMod val="65000"/>
                    <a:lumOff val="35000"/>
                  </a:prstClr>
                </a:solidFill>
              </a:rPr>
              <a:t> additive</a:t>
            </a: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smtClean="0">
                <a:solidFill>
                  <a:prstClr val="white"/>
                </a:solidFill>
                <a:ea typeface="+mn-ea"/>
                <a:cs typeface="+mn-cs"/>
              </a:rPr>
              <a:t>Variance Components Analysis CHART:</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43000"/>
            <a:ext cx="80010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97900" y="4953000"/>
            <a:ext cx="8393700" cy="1752600"/>
          </a:xfrm>
          <a:prstGeom prst="rect">
            <a:avLst/>
          </a:prstGeom>
          <a:noFill/>
        </p:spPr>
        <p:txBody>
          <a:bodyPr wrap="square" rtlCol="0" anchor="ctr">
            <a:noAutofit/>
          </a:bodyPr>
          <a:lstStyle/>
          <a:p>
            <a:pPr marL="342900" indent="-342900">
              <a:buFont typeface="Arial" panose="020B0604020202020204" pitchFamily="34" charset="0"/>
              <a:buChar char="•"/>
            </a:pPr>
            <a:r>
              <a:rPr lang="en-US" sz="2800" dirty="0" smtClean="0">
                <a:solidFill>
                  <a:prstClr val="black">
                    <a:lumMod val="65000"/>
                    <a:lumOff val="35000"/>
                  </a:prstClr>
                </a:solidFill>
              </a:rPr>
              <a:t>Is there at least 5 different values on the R Chart?</a:t>
            </a:r>
          </a:p>
          <a:p>
            <a:pPr marL="342900" indent="-342900">
              <a:buFont typeface="Arial" panose="020B0604020202020204" pitchFamily="34" charset="0"/>
              <a:buChar char="•"/>
            </a:pPr>
            <a:r>
              <a:rPr lang="en-US" sz="2800" dirty="0" smtClean="0">
                <a:solidFill>
                  <a:prstClr val="black">
                    <a:lumMod val="65000"/>
                    <a:lumOff val="35000"/>
                  </a:prstClr>
                </a:solidFill>
              </a:rPr>
              <a:t>All values should be within the control limits.</a:t>
            </a:r>
          </a:p>
          <a:p>
            <a:pPr marL="342900" indent="-342900">
              <a:buFont typeface="Arial" panose="020B0604020202020204" pitchFamily="34" charset="0"/>
              <a:buChar char="•"/>
            </a:pPr>
            <a:r>
              <a:rPr lang="en-US" sz="2800" dirty="0" smtClean="0">
                <a:solidFill>
                  <a:prstClr val="black">
                    <a:lumMod val="65000"/>
                    <a:lumOff val="35000"/>
                  </a:prstClr>
                </a:solidFill>
              </a:rPr>
              <a:t>Does one Operator have higher values than the others (i.e. more measurement error)?</a:t>
            </a: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smtClean="0">
                <a:solidFill>
                  <a:prstClr val="white"/>
                </a:solidFill>
                <a:ea typeface="+mn-ea"/>
                <a:cs typeface="+mn-cs"/>
              </a:rPr>
              <a:t>Range Control Chart:</a:t>
            </a:r>
            <a:endParaRPr lang="en-US"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19200"/>
            <a:ext cx="7992975" cy="358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6184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82660" y="4343400"/>
            <a:ext cx="8393700" cy="1828800"/>
          </a:xfrm>
          <a:prstGeom prst="rect">
            <a:avLst/>
          </a:prstGeom>
          <a:noFill/>
        </p:spPr>
        <p:txBody>
          <a:bodyPr wrap="square" rtlCol="0" anchor="ctr">
            <a:noAutofit/>
          </a:bodyPr>
          <a:lstStyle/>
          <a:p>
            <a:pPr marL="342900" indent="-342900">
              <a:buFont typeface="Arial" panose="020B0604020202020204" pitchFamily="34" charset="0"/>
              <a:buChar char="•"/>
            </a:pPr>
            <a:r>
              <a:rPr lang="en-US" sz="2400" dirty="0" smtClean="0">
                <a:solidFill>
                  <a:prstClr val="black">
                    <a:lumMod val="65000"/>
                    <a:lumOff val="35000"/>
                  </a:prstClr>
                </a:solidFill>
              </a:rPr>
              <a:t>Most values should be outside control limits.  Points outside says that the gage can discriminate be/t different parts.</a:t>
            </a:r>
            <a:endParaRPr lang="en-US" sz="2400" dirty="0">
              <a:solidFill>
                <a:prstClr val="black">
                  <a:lumMod val="65000"/>
                  <a:lumOff val="35000"/>
                </a:prstClr>
              </a:solidFill>
            </a:endParaRPr>
          </a:p>
          <a:p>
            <a:pPr marL="342900" indent="-342900">
              <a:buFont typeface="Arial" panose="020B0604020202020204" pitchFamily="34" charset="0"/>
              <a:buChar char="•"/>
            </a:pPr>
            <a:r>
              <a:rPr lang="en-US" sz="2400" dirty="0" smtClean="0">
                <a:solidFill>
                  <a:prstClr val="black">
                    <a:lumMod val="65000"/>
                    <a:lumOff val="35000"/>
                  </a:prstClr>
                </a:solidFill>
              </a:rPr>
              <a:t>Does </a:t>
            </a:r>
            <a:r>
              <a:rPr lang="en-US" sz="2400" dirty="0">
                <a:solidFill>
                  <a:prstClr val="black">
                    <a:lumMod val="65000"/>
                    <a:lumOff val="35000"/>
                  </a:prstClr>
                </a:solidFill>
              </a:rPr>
              <a:t>one Operator have higher values than the others (i.e. o</a:t>
            </a:r>
            <a:r>
              <a:rPr lang="en-US" sz="2400" dirty="0" smtClean="0">
                <a:solidFill>
                  <a:prstClr val="black">
                    <a:lumMod val="65000"/>
                    <a:lumOff val="35000"/>
                  </a:prstClr>
                </a:solidFill>
              </a:rPr>
              <a:t>n average are the Operators measuring the same)?</a:t>
            </a:r>
            <a:endParaRPr lang="en-US" sz="2400" dirty="0">
              <a:solidFill>
                <a:prstClr val="black">
                  <a:lumMod val="65000"/>
                  <a:lumOff val="35000"/>
                </a:prstClr>
              </a:solidFill>
            </a:endParaRP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err="1" smtClean="0">
                <a:solidFill>
                  <a:prstClr val="white"/>
                </a:solidFill>
              </a:rPr>
              <a:t>Xbar</a:t>
            </a:r>
            <a:r>
              <a:rPr lang="en-US" b="1" dirty="0" smtClean="0">
                <a:solidFill>
                  <a:prstClr val="white"/>
                </a:solidFill>
              </a:rPr>
              <a:t> Control Chart:</a:t>
            </a: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900" y="1142998"/>
            <a:ext cx="7631700" cy="28428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61546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97900" y="4724400"/>
            <a:ext cx="8393700" cy="1828800"/>
          </a:xfrm>
          <a:prstGeom prst="rect">
            <a:avLst/>
          </a:prstGeom>
          <a:noFill/>
        </p:spPr>
        <p:txBody>
          <a:bodyPr wrap="square" rtlCol="0" anchor="ctr">
            <a:noAutofit/>
          </a:bodyPr>
          <a:lstStyle/>
          <a:p>
            <a:pPr marL="342900" indent="-342900">
              <a:buFont typeface="Arial" panose="020B0604020202020204" pitchFamily="34" charset="0"/>
              <a:buChar char="•"/>
            </a:pPr>
            <a:r>
              <a:rPr lang="en-US" sz="2400" u="sng" dirty="0">
                <a:solidFill>
                  <a:prstClr val="black">
                    <a:lumMod val="65000"/>
                    <a:lumOff val="35000"/>
                  </a:prstClr>
                </a:solidFill>
                <a:effectLst>
                  <a:outerShdw blurRad="38100" dist="38100" dir="2700000" algn="tl">
                    <a:srgbClr val="000000">
                      <a:alpha val="43137"/>
                    </a:srgbClr>
                  </a:outerShdw>
                </a:effectLst>
              </a:rPr>
              <a:t>Each part was measured 9 times in the same place.</a:t>
            </a:r>
          </a:p>
          <a:p>
            <a:pPr marL="914400" lvl="1" indent="-457200">
              <a:buFont typeface="Wingdings" panose="05000000000000000000" pitchFamily="2" charset="2"/>
              <a:buChar char="ü"/>
            </a:pPr>
            <a:r>
              <a:rPr lang="en-US" sz="2400" dirty="0" smtClean="0">
                <a:solidFill>
                  <a:prstClr val="black">
                    <a:lumMod val="65000"/>
                    <a:lumOff val="35000"/>
                  </a:prstClr>
                </a:solidFill>
              </a:rPr>
              <a:t>Do some parts have a wider spread (more </a:t>
            </a:r>
            <a:r>
              <a:rPr lang="en-US" sz="2400" dirty="0" err="1" smtClean="0">
                <a:solidFill>
                  <a:prstClr val="black">
                    <a:lumMod val="65000"/>
                    <a:lumOff val="35000"/>
                  </a:prstClr>
                </a:solidFill>
              </a:rPr>
              <a:t>meas</a:t>
            </a:r>
            <a:r>
              <a:rPr lang="en-US" sz="2400" dirty="0" smtClean="0">
                <a:solidFill>
                  <a:prstClr val="black">
                    <a:lumMod val="65000"/>
                    <a:lumOff val="35000"/>
                  </a:prstClr>
                </a:solidFill>
              </a:rPr>
              <a:t> error)?</a:t>
            </a:r>
          </a:p>
          <a:p>
            <a:pPr marL="914400" lvl="1" indent="-457200">
              <a:buFont typeface="Wingdings" panose="05000000000000000000" pitchFamily="2" charset="2"/>
              <a:buChar char="ü"/>
            </a:pPr>
            <a:r>
              <a:rPr lang="en-US" sz="2400" dirty="0" smtClean="0">
                <a:solidFill>
                  <a:prstClr val="black">
                    <a:lumMod val="65000"/>
                    <a:lumOff val="35000"/>
                  </a:prstClr>
                </a:solidFill>
              </a:rPr>
              <a:t>Does the parts with the largest average have the largest spread? Or vise versa</a:t>
            </a:r>
          </a:p>
          <a:p>
            <a:pPr marL="914400" lvl="1" indent="-457200">
              <a:buFont typeface="Wingdings" panose="05000000000000000000" pitchFamily="2" charset="2"/>
              <a:buChar char="ü"/>
            </a:pPr>
            <a:r>
              <a:rPr lang="en-US" sz="2400" dirty="0" smtClean="0">
                <a:solidFill>
                  <a:prstClr val="black">
                    <a:lumMod val="65000"/>
                    <a:lumOff val="35000"/>
                  </a:prstClr>
                </a:solidFill>
              </a:rPr>
              <a:t>Are there any patterns?</a:t>
            </a: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smtClean="0">
                <a:solidFill>
                  <a:prstClr val="white"/>
                </a:solidFill>
                <a:ea typeface="+mn-ea"/>
                <a:cs typeface="+mn-cs"/>
              </a:rPr>
              <a:t>Box Plot by Part:</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60" y="1219199"/>
            <a:ext cx="8027940" cy="32137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16422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97900" y="4724400"/>
            <a:ext cx="8393700" cy="1828800"/>
          </a:xfrm>
          <a:prstGeom prst="rect">
            <a:avLst/>
          </a:prstGeom>
          <a:noFill/>
        </p:spPr>
        <p:txBody>
          <a:bodyPr wrap="square" rtlCol="0" anchor="ctr">
            <a:noAutofit/>
          </a:bodyPr>
          <a:lstStyle/>
          <a:p>
            <a:pPr marL="342900" indent="-342900">
              <a:buFont typeface="Arial" panose="020B0604020202020204" pitchFamily="34" charset="0"/>
              <a:buChar char="•"/>
            </a:pPr>
            <a:r>
              <a:rPr lang="en-US" sz="2400" u="sng" dirty="0">
                <a:solidFill>
                  <a:prstClr val="black">
                    <a:lumMod val="65000"/>
                    <a:lumOff val="35000"/>
                  </a:prstClr>
                </a:solidFill>
                <a:effectLst>
                  <a:outerShdw blurRad="38100" dist="38100" dir="2700000" algn="tl">
                    <a:srgbClr val="000000">
                      <a:alpha val="43137"/>
                    </a:srgbClr>
                  </a:outerShdw>
                </a:effectLst>
              </a:rPr>
              <a:t>Each </a:t>
            </a:r>
            <a:r>
              <a:rPr lang="en-US" sz="2400" u="sng" dirty="0" smtClean="0">
                <a:solidFill>
                  <a:prstClr val="black">
                    <a:lumMod val="65000"/>
                    <a:lumOff val="35000"/>
                  </a:prstClr>
                </a:solidFill>
                <a:effectLst>
                  <a:outerShdw blurRad="38100" dist="38100" dir="2700000" algn="tl">
                    <a:srgbClr val="000000">
                      <a:alpha val="43137"/>
                    </a:srgbClr>
                  </a:outerShdw>
                </a:effectLst>
              </a:rPr>
              <a:t>Operator took  72 measurements (9  Readings * 12 Parts)</a:t>
            </a:r>
            <a:endParaRPr lang="en-US" sz="2400" u="sng" dirty="0">
              <a:solidFill>
                <a:prstClr val="black">
                  <a:lumMod val="65000"/>
                  <a:lumOff val="35000"/>
                </a:prstClr>
              </a:solidFill>
              <a:effectLst>
                <a:outerShdw blurRad="38100" dist="38100" dir="2700000" algn="tl">
                  <a:srgbClr val="000000">
                    <a:alpha val="43137"/>
                  </a:srgbClr>
                </a:outerShdw>
              </a:effectLst>
            </a:endParaRPr>
          </a:p>
          <a:p>
            <a:pPr marL="914400" lvl="1" indent="-457200">
              <a:buFont typeface="Wingdings" panose="05000000000000000000" pitchFamily="2" charset="2"/>
              <a:buChar char="ü"/>
            </a:pPr>
            <a:r>
              <a:rPr lang="en-US" sz="2400" dirty="0" smtClean="0">
                <a:solidFill>
                  <a:prstClr val="black">
                    <a:lumMod val="65000"/>
                    <a:lumOff val="35000"/>
                  </a:prstClr>
                </a:solidFill>
              </a:rPr>
              <a:t>Is any Operator measuring consistently higher or lower than other Operators?</a:t>
            </a:r>
          </a:p>
          <a:p>
            <a:pPr marL="914400" lvl="1" indent="-457200">
              <a:buFont typeface="Wingdings" panose="05000000000000000000" pitchFamily="2" charset="2"/>
              <a:buChar char="ü"/>
            </a:pPr>
            <a:r>
              <a:rPr lang="en-US" sz="2400" dirty="0" smtClean="0">
                <a:solidFill>
                  <a:prstClr val="black">
                    <a:lumMod val="65000"/>
                    <a:lumOff val="35000"/>
                  </a:prstClr>
                </a:solidFill>
              </a:rPr>
              <a:t>Does any Operator have a wider spread on their Box &amp; Whisker Plot?</a:t>
            </a: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a:solidFill>
                  <a:prstClr val="white"/>
                </a:solidFill>
              </a:rPr>
              <a:t>Box Plot by </a:t>
            </a:r>
            <a:r>
              <a:rPr lang="en-US" b="1" dirty="0" smtClean="0">
                <a:solidFill>
                  <a:prstClr val="white"/>
                </a:solidFill>
              </a:rPr>
              <a:t>Operator:</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85" y="1219200"/>
            <a:ext cx="7332615" cy="29330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417153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679950" y="5334000"/>
            <a:ext cx="7479300" cy="990600"/>
          </a:xfrm>
          <a:prstGeom prst="rect">
            <a:avLst/>
          </a:prstGeom>
          <a:noFill/>
        </p:spPr>
        <p:txBody>
          <a:bodyPr wrap="square" rtlCol="0" anchor="ctr">
            <a:normAutofit/>
          </a:bodyPr>
          <a:lstStyle/>
          <a:p>
            <a:pPr marL="342900" indent="-342900">
              <a:buFont typeface="Arial" panose="020B0604020202020204" pitchFamily="34" charset="0"/>
              <a:buChar char="•"/>
            </a:pPr>
            <a:r>
              <a:rPr lang="en-US" sz="2800" dirty="0" smtClean="0">
                <a:solidFill>
                  <a:prstClr val="black">
                    <a:lumMod val="65000"/>
                    <a:lumOff val="35000"/>
                  </a:prstClr>
                </a:solidFill>
              </a:rPr>
              <a:t>Do all Operators get the same Average value on all Parts?</a:t>
            </a:r>
          </a:p>
        </p:txBody>
      </p:sp>
      <p:sp>
        <p:nvSpPr>
          <p:cNvPr id="9" name="Title 8"/>
          <p:cNvSpPr>
            <a:spLocks noGrp="1"/>
          </p:cNvSpPr>
          <p:nvPr>
            <p:ph type="title"/>
          </p:nvPr>
        </p:nvSpPr>
        <p:spPr>
          <a:xfrm>
            <a:off x="434622" y="76200"/>
            <a:ext cx="6651978" cy="734291"/>
          </a:xfrm>
        </p:spPr>
        <p:txBody>
          <a:bodyPr anchor="b">
            <a:normAutofit/>
          </a:bodyPr>
          <a:lstStyle/>
          <a:p>
            <a:pPr lvl="0">
              <a:spcBef>
                <a:spcPts val="0"/>
              </a:spcBef>
            </a:pPr>
            <a:r>
              <a:rPr lang="en-US" b="1" dirty="0" smtClean="0">
                <a:solidFill>
                  <a:prstClr val="white"/>
                </a:solidFill>
                <a:ea typeface="+mn-ea"/>
                <a:cs typeface="+mn-cs"/>
              </a:rPr>
              <a:t>Operator by Part CHART:</a:t>
            </a:r>
            <a:endParaRPr lang="en-US" dirty="0"/>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599"/>
            <a:ext cx="8077200" cy="3627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7890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057400" y="304800"/>
            <a:ext cx="7086600" cy="381000"/>
          </a:xfrm>
        </p:spPr>
        <p:txBody>
          <a:bodyPr>
            <a:noAutofit/>
          </a:bodyPr>
          <a:lstStyle/>
          <a:p>
            <a:r>
              <a:rPr lang="en-US" sz="2800" dirty="0" smtClean="0">
                <a:solidFill>
                  <a:prstClr val="white">
                    <a:lumMod val="65000"/>
                  </a:prstClr>
                </a:solidFill>
              </a:rPr>
              <a:t>My Favorite Charts</a:t>
            </a:r>
            <a:endParaRPr lang="en-US" sz="2800" dirty="0">
              <a:solidFill>
                <a:prstClr val="white">
                  <a:lumMod val="65000"/>
                </a:prstClr>
              </a:solidFill>
            </a:endParaRPr>
          </a:p>
          <a:p>
            <a:endParaRPr lang="en-US" sz="2800" dirty="0"/>
          </a:p>
        </p:txBody>
      </p:sp>
      <p:sp>
        <p:nvSpPr>
          <p:cNvPr id="5" name="TextBox 4"/>
          <p:cNvSpPr txBox="1"/>
          <p:nvPr/>
        </p:nvSpPr>
        <p:spPr>
          <a:xfrm>
            <a:off x="4572000" y="1143000"/>
            <a:ext cx="4114800" cy="2185416"/>
          </a:xfrm>
          <a:prstGeom prst="rect">
            <a:avLst/>
          </a:prstGeom>
          <a:solidFill>
            <a:schemeClr val="accent1"/>
          </a:solidFill>
        </p:spPr>
        <p:txBody>
          <a:bodyPr wrap="square" rtlCol="0" anchor="ctr">
            <a:normAutofit/>
          </a:bodyPr>
          <a:lstStyle/>
          <a:p>
            <a:r>
              <a:rPr lang="en-US" sz="2000" b="1" dirty="0" smtClean="0">
                <a:solidFill>
                  <a:prstClr val="black">
                    <a:lumMod val="65000"/>
                    <a:lumOff val="35000"/>
                  </a:prstClr>
                </a:solidFill>
              </a:rPr>
              <a:t>Why does Ashley have more Measurement Error?</a:t>
            </a:r>
          </a:p>
          <a:p>
            <a:pPr>
              <a:lnSpc>
                <a:spcPct val="80000"/>
              </a:lnSpc>
            </a:pPr>
            <a:endParaRPr lang="en-US" sz="2000" b="1" dirty="0">
              <a:solidFill>
                <a:prstClr val="black"/>
              </a:solidFill>
            </a:endParaRPr>
          </a:p>
          <a:p>
            <a:r>
              <a:rPr lang="en-US" sz="2000" b="1" dirty="0" smtClean="0">
                <a:solidFill>
                  <a:prstClr val="black">
                    <a:lumMod val="75000"/>
                    <a:lumOff val="25000"/>
                  </a:prstClr>
                </a:solidFill>
              </a:rPr>
              <a:t>Why is she less consistent when measuring the parts?</a:t>
            </a:r>
            <a:endParaRPr lang="en-US" sz="2000" b="1" dirty="0">
              <a:solidFill>
                <a:prstClr val="black">
                  <a:lumMod val="75000"/>
                  <a:lumOff val="25000"/>
                </a:prstClr>
              </a:solidFill>
            </a:endParaRPr>
          </a:p>
        </p:txBody>
      </p:sp>
      <p:sp>
        <p:nvSpPr>
          <p:cNvPr id="6" name="TextBox 5"/>
          <p:cNvSpPr txBox="1"/>
          <p:nvPr/>
        </p:nvSpPr>
        <p:spPr>
          <a:xfrm>
            <a:off x="4602481" y="3459480"/>
            <a:ext cx="4114800" cy="2331720"/>
          </a:xfrm>
          <a:prstGeom prst="rect">
            <a:avLst/>
          </a:prstGeom>
          <a:solidFill>
            <a:schemeClr val="accent1"/>
          </a:solidFill>
        </p:spPr>
        <p:txBody>
          <a:bodyPr wrap="square" rtlCol="0" anchor="ctr">
            <a:normAutofit/>
          </a:bodyPr>
          <a:lstStyle/>
          <a:p>
            <a:r>
              <a:rPr lang="en-US" sz="2000" b="1" dirty="0" smtClean="0">
                <a:solidFill>
                  <a:prstClr val="black">
                    <a:lumMod val="75000"/>
                    <a:lumOff val="25000"/>
                  </a:prstClr>
                </a:solidFill>
              </a:rPr>
              <a:t>Why is Craig getting higher Measurements on 6 of the 12 parts?</a:t>
            </a:r>
          </a:p>
          <a:p>
            <a:endParaRPr lang="en-US" sz="2000" b="1" dirty="0">
              <a:solidFill>
                <a:prstClr val="black">
                  <a:lumMod val="75000"/>
                  <a:lumOff val="25000"/>
                </a:prstClr>
              </a:solidFill>
            </a:endParaRPr>
          </a:p>
          <a:p>
            <a:r>
              <a:rPr lang="en-US" sz="2000" b="1" dirty="0" smtClean="0">
                <a:solidFill>
                  <a:prstClr val="black">
                    <a:lumMod val="75000"/>
                    <a:lumOff val="25000"/>
                  </a:prstClr>
                </a:solidFill>
              </a:rPr>
              <a:t>Is there something different about the parts that he is sensitive too?</a:t>
            </a:r>
          </a:p>
          <a:p>
            <a:endParaRPr lang="en-US" sz="2000" b="1" dirty="0">
              <a:solidFill>
                <a:prstClr val="black"/>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172090"/>
            <a:ext cx="4267198" cy="2156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4" y="3459480"/>
            <a:ext cx="4262195" cy="2297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Autofit/>
          </a:bodyPr>
          <a:lstStyle/>
          <a:p>
            <a:r>
              <a:rPr lang="en-US" sz="4000" b="1" dirty="0">
                <a:solidFill>
                  <a:schemeClr val="tx1">
                    <a:lumMod val="85000"/>
                    <a:lumOff val="15000"/>
                  </a:schemeClr>
                </a:solidFill>
                <a:latin typeface="+mj-lt"/>
              </a:rPr>
              <a:t>When can tight specifications </a:t>
            </a:r>
            <a:r>
              <a:rPr lang="en-US" sz="4000" b="1" dirty="0" smtClean="0">
                <a:solidFill>
                  <a:schemeClr val="tx1">
                    <a:lumMod val="85000"/>
                    <a:lumOff val="15000"/>
                  </a:schemeClr>
                </a:solidFill>
                <a:latin typeface="+mj-lt"/>
              </a:rPr>
              <a:t>NOT </a:t>
            </a:r>
            <a:r>
              <a:rPr lang="en-US" sz="4000" b="1" dirty="0">
                <a:solidFill>
                  <a:schemeClr val="tx1">
                    <a:lumMod val="85000"/>
                    <a:lumOff val="15000"/>
                  </a:schemeClr>
                </a:solidFill>
                <a:latin typeface="+mj-lt"/>
              </a:rPr>
              <a:t>lead to a quality product?</a:t>
            </a: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Let’s focus on #3 which is often ignored</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362200"/>
              <a:ext cx="1931160" cy="1295400"/>
            </a:xfrm>
            <a:prstGeom prst="rect">
              <a:avLst/>
            </a:prstGeom>
            <a:noFill/>
          </p:spPr>
          <p:txBody>
            <a:bodyPr wrap="square" rtlCol="0">
              <a:normAutofit fontScale="92500"/>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Specs aren’t set based on  Functionality Requirements</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362200"/>
              <a:ext cx="1931160" cy="1142999"/>
            </a:xfrm>
            <a:prstGeom prst="rect">
              <a:avLst/>
            </a:prstGeom>
            <a:noFill/>
          </p:spPr>
          <p:txBody>
            <a:bodyPr wrap="square" rtlCol="0">
              <a:noAutofit/>
            </a:bodyPr>
            <a:lstStyle/>
            <a:p>
              <a:pPr algn="ctr">
                <a:lnSpc>
                  <a:spcPct val="80000"/>
                </a:lnSpc>
              </a:pPr>
              <a:r>
                <a:rPr lang="en-US" sz="2200" b="1" spc="60" dirty="0" smtClean="0">
                  <a:solidFill>
                    <a:schemeClr val="bg1"/>
                  </a:solidFill>
                  <a:effectLst>
                    <a:outerShdw blurRad="50800" dist="25400" dir="5400000" algn="t" rotWithShape="0">
                      <a:prstClr val="black">
                        <a:alpha val="15000"/>
                      </a:prstClr>
                    </a:outerShdw>
                  </a:effectLst>
                </a:rPr>
                <a:t>Measurement Systems aren’t Calibrated</a:t>
              </a:r>
              <a:endParaRPr lang="en-US" sz="22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5084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MSA’s aren’t Conducted</a:t>
              </a: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When a NIST or other Calibration Standard isn’t available</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n-US" sz="1700" b="1" dirty="0" smtClean="0">
                <a:solidFill>
                  <a:prstClr val="black">
                    <a:lumMod val="75000"/>
                    <a:lumOff val="25000"/>
                  </a:prstClr>
                </a:solidFill>
              </a:rPr>
              <a:t>A place for “Golden” Parts.</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676400"/>
            <a:ext cx="4676076" cy="3512820"/>
          </a:xfrm>
          <a:prstGeom prst="rect">
            <a:avLst/>
          </a:prstGeom>
          <a:noFill/>
        </p:spPr>
        <p:txBody>
          <a:bodyPr wrap="square" lIns="91440" rtlCol="0">
            <a:normAutofit/>
          </a:bodyPr>
          <a:lstStyle/>
          <a:p>
            <a:pPr marL="174625" indent="-174625">
              <a:buClr>
                <a:prstClr val="black">
                  <a:lumMod val="50000"/>
                  <a:lumOff val="50000"/>
                </a:prstClr>
              </a:buClr>
              <a:buSzPct val="94000"/>
              <a:buFont typeface="Calibri" pitchFamily="34" charset="0"/>
              <a:buChar char="»"/>
            </a:pPr>
            <a:r>
              <a:rPr lang="en-US" sz="2400" b="1" dirty="0" smtClean="0">
                <a:solidFill>
                  <a:srgbClr val="00B0F0"/>
                </a:solidFill>
              </a:rPr>
              <a:t>“Golden” Parts </a:t>
            </a:r>
            <a:r>
              <a:rPr lang="en-US" sz="2400" dirty="0">
                <a:solidFill>
                  <a:prstClr val="black">
                    <a:lumMod val="75000"/>
                    <a:lumOff val="25000"/>
                  </a:prstClr>
                </a:solidFill>
              </a:rPr>
              <a:t>are often used when a traceable Calibration standard is unavailable.</a:t>
            </a:r>
          </a:p>
          <a:p>
            <a:pPr>
              <a:buClr>
                <a:prstClr val="black">
                  <a:lumMod val="50000"/>
                  <a:lumOff val="50000"/>
                </a:prstClr>
              </a:buClr>
              <a:buSzPct val="94000"/>
            </a:pPr>
            <a:endParaRPr lang="en-US" sz="2400" dirty="0" smtClean="0">
              <a:solidFill>
                <a:prstClr val="black">
                  <a:lumMod val="75000"/>
                  <a:lumOff val="25000"/>
                </a:prstClr>
              </a:solidFill>
            </a:endParaRPr>
          </a:p>
          <a:p>
            <a:pPr marL="742950" lvl="1" indent="-285750">
              <a:buClr>
                <a:prstClr val="black">
                  <a:lumMod val="50000"/>
                  <a:lumOff val="50000"/>
                </a:prstClr>
              </a:buClr>
              <a:buSzPct val="94000"/>
              <a:buFont typeface="Wingdings" panose="05000000000000000000" pitchFamily="2" charset="2"/>
              <a:buChar char="ü"/>
            </a:pPr>
            <a:r>
              <a:rPr lang="en-US" sz="2400" dirty="0" smtClean="0">
                <a:solidFill>
                  <a:prstClr val="black">
                    <a:lumMod val="75000"/>
                    <a:lumOff val="25000"/>
                  </a:prstClr>
                </a:solidFill>
              </a:rPr>
              <a:t>A custom Part made precisely to nominal values </a:t>
            </a:r>
          </a:p>
          <a:p>
            <a:pPr marL="742950" lvl="1" indent="-285750">
              <a:buClr>
                <a:prstClr val="black">
                  <a:lumMod val="50000"/>
                  <a:lumOff val="50000"/>
                </a:prstClr>
              </a:buClr>
              <a:buSzPct val="94000"/>
              <a:buFont typeface="Wingdings" panose="05000000000000000000" pitchFamily="2" charset="2"/>
              <a:buChar char="ü"/>
            </a:pPr>
            <a:endParaRPr lang="en-US" sz="2400" dirty="0" smtClean="0">
              <a:solidFill>
                <a:prstClr val="black">
                  <a:lumMod val="75000"/>
                  <a:lumOff val="25000"/>
                </a:prstClr>
              </a:solidFill>
            </a:endParaRPr>
          </a:p>
          <a:p>
            <a:pPr marL="742950" lvl="1" indent="-285750">
              <a:buClr>
                <a:prstClr val="black">
                  <a:lumMod val="50000"/>
                  <a:lumOff val="50000"/>
                </a:prstClr>
              </a:buClr>
              <a:buSzPct val="94000"/>
              <a:buFont typeface="Wingdings" panose="05000000000000000000" pitchFamily="2" charset="2"/>
              <a:buChar char="ü"/>
            </a:pPr>
            <a:r>
              <a:rPr lang="en-US" sz="2400" dirty="0" smtClean="0">
                <a:solidFill>
                  <a:prstClr val="black">
                    <a:lumMod val="75000"/>
                    <a:lumOff val="25000"/>
                  </a:prstClr>
                </a:solidFill>
              </a:rPr>
              <a:t>Part(s) specifically selected for their measurement values</a:t>
            </a:r>
            <a:endParaRPr lang="en-US" sz="2400" dirty="0">
              <a:solidFill>
                <a:prstClr val="black"/>
              </a:solidFill>
            </a:endParaRPr>
          </a:p>
        </p:txBody>
      </p:sp>
      <p:sp>
        <p:nvSpPr>
          <p:cNvPr id="24" name="TextBox 23"/>
          <p:cNvSpPr txBox="1"/>
          <p:nvPr/>
        </p:nvSpPr>
        <p:spPr>
          <a:xfrm>
            <a:off x="373566" y="656594"/>
            <a:ext cx="8313234" cy="846386"/>
          </a:xfrm>
          <a:prstGeom prst="rect">
            <a:avLst/>
          </a:prstGeom>
          <a:noFill/>
          <a:ln>
            <a:noFill/>
          </a:ln>
        </p:spPr>
        <p:txBody>
          <a:bodyPr wrap="square" tIns="0" bIns="0" rtlCol="0" anchor="b" anchorCtr="0">
            <a:normAutofit/>
          </a:bodyPr>
          <a:lstStyle/>
          <a:p>
            <a:r>
              <a:rPr lang="en-US" sz="5500" b="1" spc="-150" dirty="0" smtClean="0">
                <a:solidFill>
                  <a:prstClr val="white">
                    <a:lumMod val="85000"/>
                  </a:prstClr>
                </a:solidFill>
                <a:latin typeface="Arial" pitchFamily="34" charset="0"/>
                <a:cs typeface="Arial" pitchFamily="34" charset="0"/>
              </a:rPr>
              <a:t>Golden Part Selection</a:t>
            </a:r>
            <a:endParaRPr lang="en-US" sz="5500" b="1" spc="-150" dirty="0">
              <a:solidFill>
                <a:prstClr val="white">
                  <a:lumMod val="85000"/>
                </a:prstClr>
              </a:solidFill>
              <a:latin typeface="Arial" pitchFamily="34" charset="0"/>
              <a:cs typeface="Arial"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45084"/>
            <a:ext cx="2971800" cy="320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52" y="4953000"/>
            <a:ext cx="4809244" cy="414338"/>
          </a:xfrm>
        </p:spPr>
        <p:txBody>
          <a:bodyPr>
            <a:noAutofit/>
          </a:bodyPr>
          <a:lstStyle/>
          <a:p>
            <a:pPr lvl="0">
              <a:spcBef>
                <a:spcPts val="0"/>
              </a:spcBef>
            </a:pPr>
            <a:r>
              <a:rPr lang="en-US" sz="2400" dirty="0" smtClean="0">
                <a:solidFill>
                  <a:prstClr val="white">
                    <a:lumMod val="75000"/>
                  </a:prstClr>
                </a:solidFill>
                <a:ea typeface="+mn-ea"/>
                <a:cs typeface="+mn-cs"/>
              </a:rPr>
              <a:t>Golden Part Characterization</a:t>
            </a:r>
            <a:endParaRPr lang="en-US" sz="2800" dirty="0"/>
          </a:p>
        </p:txBody>
      </p:sp>
      <p:sp>
        <p:nvSpPr>
          <p:cNvPr id="4" name="Text Placeholder 3"/>
          <p:cNvSpPr>
            <a:spLocks noGrp="1"/>
          </p:cNvSpPr>
          <p:nvPr>
            <p:ph type="body" sz="quarter" idx="14"/>
          </p:nvPr>
        </p:nvSpPr>
        <p:spPr>
          <a:xfrm>
            <a:off x="5715000" y="838200"/>
            <a:ext cx="3062338" cy="4636911"/>
          </a:xfrm>
        </p:spPr>
        <p:txBody>
          <a:bodyPr>
            <a:normAutofit/>
          </a:bodyPr>
          <a:lstStyle/>
          <a:p>
            <a:pPr lvl="0">
              <a:spcBef>
                <a:spcPts val="0"/>
              </a:spcBef>
            </a:pPr>
            <a:r>
              <a:rPr lang="en-US" sz="2800" b="1" dirty="0" smtClean="0">
                <a:solidFill>
                  <a:prstClr val="white"/>
                </a:solidFill>
              </a:rPr>
              <a:t>How “Golden” is your Part? </a:t>
            </a:r>
            <a:r>
              <a:rPr lang="en-US" dirty="0">
                <a:solidFill>
                  <a:prstClr val="white"/>
                </a:solidFill>
              </a:rPr>
              <a:t/>
            </a:r>
            <a:br>
              <a:rPr lang="en-US" dirty="0">
                <a:solidFill>
                  <a:prstClr val="white"/>
                </a:solidFill>
              </a:rPr>
            </a:br>
            <a:r>
              <a:rPr lang="en-US" dirty="0">
                <a:solidFill>
                  <a:prstClr val="white"/>
                </a:solidFill>
              </a:rPr>
              <a:t/>
            </a:r>
            <a:br>
              <a:rPr lang="en-US" dirty="0">
                <a:solidFill>
                  <a:prstClr val="white"/>
                </a:solidFill>
              </a:rPr>
            </a:br>
            <a:r>
              <a:rPr lang="en-US" dirty="0" smtClean="0">
                <a:solidFill>
                  <a:prstClr val="white"/>
                </a:solidFill>
              </a:rPr>
              <a:t>Does the part measure the same day after day?</a:t>
            </a:r>
            <a:endParaRPr lang="en-US" dirty="0">
              <a:solidFill>
                <a:prstClr val="white"/>
              </a:solidFill>
            </a:endParaRPr>
          </a:p>
          <a:p>
            <a:pPr lvl="0">
              <a:spcBef>
                <a:spcPts val="0"/>
              </a:spcBef>
            </a:pPr>
            <a:endParaRPr lang="en-US" dirty="0">
              <a:solidFill>
                <a:prstClr val="white"/>
              </a:solidFill>
            </a:endParaRPr>
          </a:p>
          <a:p>
            <a:pPr lvl="0">
              <a:spcBef>
                <a:spcPts val="0"/>
              </a:spcBef>
            </a:pPr>
            <a:r>
              <a:rPr lang="en-US" dirty="0" smtClean="0">
                <a:solidFill>
                  <a:prstClr val="white"/>
                </a:solidFill>
              </a:rPr>
              <a:t>Will the part be able to detect </a:t>
            </a:r>
            <a:r>
              <a:rPr lang="en-US" b="1" dirty="0" smtClean="0">
                <a:solidFill>
                  <a:srgbClr val="7BCF27"/>
                </a:solidFill>
              </a:rPr>
              <a:t>drifting</a:t>
            </a:r>
            <a:r>
              <a:rPr lang="en-US" dirty="0" smtClean="0">
                <a:solidFill>
                  <a:srgbClr val="7BCF27"/>
                </a:solidFill>
              </a:rPr>
              <a:t> </a:t>
            </a:r>
            <a:r>
              <a:rPr lang="en-US" dirty="0" smtClean="0">
                <a:solidFill>
                  <a:prstClr val="white"/>
                </a:solidFill>
              </a:rPr>
              <a:t>or</a:t>
            </a:r>
            <a:r>
              <a:rPr lang="en-US" dirty="0" smtClean="0">
                <a:solidFill>
                  <a:srgbClr val="7BCF27"/>
                </a:solidFill>
              </a:rPr>
              <a:t> </a:t>
            </a:r>
            <a:r>
              <a:rPr lang="en-US" b="1" dirty="0" smtClean="0">
                <a:solidFill>
                  <a:srgbClr val="7BCF27"/>
                </a:solidFill>
              </a:rPr>
              <a:t>shifts</a:t>
            </a:r>
            <a:r>
              <a:rPr lang="en-US" dirty="0" smtClean="0"/>
              <a:t> in your measurement system</a:t>
            </a:r>
            <a:r>
              <a:rPr lang="en-US" dirty="0" smtClean="0">
                <a:solidFill>
                  <a:prstClr val="white"/>
                </a:solidFill>
              </a:rPr>
              <a:t>?</a:t>
            </a:r>
            <a:endParaRPr lang="en-US" dirty="0">
              <a:solidFill>
                <a:prstClr val="white"/>
              </a:solidFill>
            </a:endParaRPr>
          </a:p>
          <a:p>
            <a:endParaRPr lang="en-US" sz="3200"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066800"/>
            <a:ext cx="5242560" cy="345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1371600"/>
          </a:xfrm>
          <a:prstGeom prst="rect">
            <a:avLst/>
          </a:prstGeom>
          <a:noFill/>
        </p:spPr>
        <p:txBody>
          <a:bodyPr wrap="square" rtlCol="0">
            <a:noAutofit/>
          </a:bodyPr>
          <a:lstStyle/>
          <a:p>
            <a:r>
              <a:rPr lang="en-US" sz="4000" b="1" dirty="0" smtClean="0">
                <a:solidFill>
                  <a:schemeClr val="tx1">
                    <a:lumMod val="85000"/>
                    <a:lumOff val="15000"/>
                  </a:schemeClr>
                </a:solidFill>
                <a:latin typeface="+mj-lt"/>
              </a:rPr>
              <a:t>To achieve Reliable &amp; Repeatable Part Measurements </a:t>
            </a:r>
            <a:r>
              <a:rPr lang="en-US" sz="4000" b="1" dirty="0" smtClean="0">
                <a:solidFill>
                  <a:schemeClr val="tx1">
                    <a:lumMod val="85000"/>
                    <a:lumOff val="15000"/>
                  </a:schemeClr>
                </a:solidFill>
                <a:latin typeface="+mj-lt"/>
                <a:sym typeface="Wingdings" panose="05000000000000000000" pitchFamily="2" charset="2"/>
              </a:rPr>
              <a:t></a:t>
            </a:r>
            <a:endParaRPr lang="en-US" sz="4000" b="1" dirty="0">
              <a:solidFill>
                <a:schemeClr val="tx1">
                  <a:lumMod val="85000"/>
                  <a:lumOff val="15000"/>
                </a:schemeClr>
              </a:solidFill>
              <a:latin typeface="+mj-lt"/>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Focus must be on all 3 steps!!!</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362200"/>
              <a:ext cx="1931160" cy="1295400"/>
            </a:xfrm>
            <a:prstGeom prst="rect">
              <a:avLst/>
            </a:prstGeom>
            <a:noFill/>
          </p:spPr>
          <p:txBody>
            <a:bodyPr wrap="square" rtlCol="0">
              <a:normAutofit fontScale="92500"/>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Set Specs based on  Functionality Requirements</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990600"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438401"/>
              <a:ext cx="1931160" cy="1142999"/>
            </a:xfrm>
            <a:prstGeom prst="rect">
              <a:avLst/>
            </a:prstGeom>
            <a:noFill/>
          </p:spPr>
          <p:txBody>
            <a:bodyPr wrap="square" rtlCol="0">
              <a:noAutofit/>
            </a:bodyPr>
            <a:lstStyle/>
            <a:p>
              <a:pPr algn="ctr">
                <a:lnSpc>
                  <a:spcPct val="80000"/>
                </a:lnSpc>
              </a:pPr>
              <a:r>
                <a:rPr lang="en-US" sz="2200" b="1" spc="60" dirty="0" smtClean="0">
                  <a:solidFill>
                    <a:schemeClr val="bg1"/>
                  </a:solidFill>
                  <a:effectLst>
                    <a:outerShdw blurRad="50800" dist="25400" dir="5400000" algn="t" rotWithShape="0">
                      <a:prstClr val="black">
                        <a:alpha val="15000"/>
                      </a:prstClr>
                    </a:outerShdw>
                  </a:effectLst>
                </a:rPr>
                <a:t>Calibrate Measurement System</a:t>
              </a:r>
              <a:endParaRPr lang="en-US" sz="22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120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781800" y="2514600"/>
              <a:ext cx="1295400" cy="665695"/>
            </a:xfrm>
            <a:prstGeom prst="rect">
              <a:avLst/>
            </a:prstGeom>
            <a:noFill/>
          </p:spPr>
          <p:txBody>
            <a:bodyPr wrap="square" rtlCol="0">
              <a:noAutofit/>
            </a:bodyPr>
            <a:lstStyle/>
            <a:p>
              <a:pPr algn="ctr">
                <a:lnSpc>
                  <a:spcPct val="80000"/>
                </a:lnSpc>
              </a:pPr>
              <a:r>
                <a:rPr lang="en-US" sz="2000" b="1" spc="60" dirty="0" smtClean="0">
                  <a:solidFill>
                    <a:schemeClr val="bg1"/>
                  </a:solidFill>
                  <a:effectLst>
                    <a:outerShdw blurRad="50800" dist="25400" dir="5400000" algn="t" rotWithShape="0">
                      <a:prstClr val="black">
                        <a:alpha val="15000"/>
                      </a:prstClr>
                    </a:outerShdw>
                  </a:effectLst>
                </a:rPr>
                <a:t>Conduct MSA Analysis</a:t>
              </a: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extLst>
      <p:ext uri="{BB962C8B-B14F-4D97-AF65-F5344CB8AC3E}">
        <p14:creationId xmlns:p14="http://schemas.microsoft.com/office/powerpoint/2010/main" val="26774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What’s Your Message?</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197820" y="320040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dirty="0" smtClean="0"/>
              <a:t/>
            </a:r>
            <a:br>
              <a:rPr lang="en-US" sz="5600" dirty="0" smtClean="0"/>
            </a:br>
            <a:r>
              <a:rPr lang="en-US" sz="5600" b="1" dirty="0" smtClean="0">
                <a:solidFill>
                  <a:schemeClr val="bg1"/>
                </a:solidFill>
                <a:latin typeface="Arial" pitchFamily="34" charset="0"/>
                <a:cs typeface="Arial" pitchFamily="34" charset="0"/>
              </a:rPr>
              <a:t>Questions </a:t>
            </a:r>
            <a:r>
              <a:rPr lang="en-US" sz="5600" b="1" dirty="0">
                <a:solidFill>
                  <a:schemeClr val="bg1"/>
                </a:solidFill>
                <a:latin typeface="Arial" pitchFamily="34" charset="0"/>
                <a:cs typeface="Arial" pitchFamily="34" charset="0"/>
              </a:rPr>
              <a:t>/</a:t>
            </a:r>
            <a:r>
              <a:rPr lang="en-US" sz="5600" b="1" dirty="0" smtClean="0">
                <a:solidFill>
                  <a:schemeClr val="bg1"/>
                </a:solidFill>
                <a:latin typeface="Arial" pitchFamily="34" charset="0"/>
                <a:cs typeface="Arial" pitchFamily="34" charset="0"/>
              </a:rPr>
              <a:t> Comments?</a:t>
            </a:r>
            <a:endParaRPr lang="en-US" sz="5600" b="1" dirty="0">
              <a:solidFill>
                <a:schemeClr val="bg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044098"/>
            <a:ext cx="6781800" cy="4997913"/>
            <a:chOff x="0" y="1044098"/>
            <a:chExt cx="5867400" cy="4474630"/>
          </a:xfrm>
        </p:grpSpPr>
        <p:grpSp>
          <p:nvGrpSpPr>
            <p:cNvPr id="3" name="Group 2"/>
            <p:cNvGrpSpPr/>
            <p:nvPr/>
          </p:nvGrpSpPr>
          <p:grpSpPr>
            <a:xfrm>
              <a:off x="475488" y="1044098"/>
              <a:ext cx="5391912" cy="4061301"/>
              <a:chOff x="2243138" y="1838325"/>
              <a:chExt cx="4657725" cy="318135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1838325"/>
                <a:ext cx="46577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006124"/>
                <a:ext cx="1447800" cy="73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2362200" y="5105399"/>
              <a:ext cx="2209800" cy="413329"/>
            </a:xfrm>
            <a:prstGeom prst="rect">
              <a:avLst/>
            </a:prstGeom>
            <a:noFill/>
          </p:spPr>
          <p:txBody>
            <a:bodyPr wrap="square" rtlCol="0">
              <a:spAutoFit/>
            </a:bodyPr>
            <a:lstStyle/>
            <a:p>
              <a:r>
                <a:rPr lang="en-US" sz="2400" b="1" dirty="0" smtClean="0"/>
                <a:t>Part Number</a:t>
              </a:r>
              <a:endParaRPr lang="en-US" sz="2400" b="1" dirty="0"/>
            </a:p>
          </p:txBody>
        </p:sp>
        <p:sp>
          <p:nvSpPr>
            <p:cNvPr id="13" name="TextBox 12"/>
            <p:cNvSpPr txBox="1"/>
            <p:nvPr/>
          </p:nvSpPr>
          <p:spPr>
            <a:xfrm>
              <a:off x="0" y="1728784"/>
              <a:ext cx="479302" cy="2386016"/>
            </a:xfrm>
            <a:prstGeom prst="rect">
              <a:avLst/>
            </a:prstGeom>
            <a:noFill/>
          </p:spPr>
          <p:txBody>
            <a:bodyPr vert="vert270" wrap="square" rtlCol="0">
              <a:spAutoFit/>
            </a:bodyPr>
            <a:lstStyle/>
            <a:p>
              <a:pPr algn="ctr"/>
              <a:r>
                <a:rPr lang="en-US" sz="2400" b="1" dirty="0" smtClean="0"/>
                <a:t>Force (lbs)</a:t>
              </a:r>
              <a:endParaRPr lang="en-US" sz="2400" b="1" dirty="0"/>
            </a:p>
          </p:txBody>
        </p:sp>
      </p:grpSp>
      <p:sp>
        <p:nvSpPr>
          <p:cNvPr id="15" name="TextBox 14"/>
          <p:cNvSpPr txBox="1"/>
          <p:nvPr/>
        </p:nvSpPr>
        <p:spPr>
          <a:xfrm>
            <a:off x="6781800" y="2990671"/>
            <a:ext cx="2286000" cy="1200329"/>
          </a:xfrm>
          <a:prstGeom prst="rect">
            <a:avLst/>
          </a:prstGeom>
          <a:noFill/>
        </p:spPr>
        <p:txBody>
          <a:bodyPr wrap="square" rtlCol="0">
            <a:spAutoFit/>
          </a:bodyPr>
          <a:lstStyle/>
          <a:p>
            <a:r>
              <a:rPr lang="en-US" sz="2400" b="1" dirty="0" smtClean="0">
                <a:solidFill>
                  <a:schemeClr val="accent4">
                    <a:lumMod val="75000"/>
                  </a:schemeClr>
                </a:solidFill>
              </a:rPr>
              <a:t>Measured High</a:t>
            </a:r>
          </a:p>
          <a:p>
            <a:r>
              <a:rPr lang="en-US" sz="2400" b="1" dirty="0" smtClean="0">
                <a:solidFill>
                  <a:srgbClr val="00B050"/>
                </a:solidFill>
              </a:rPr>
              <a:t>In the Middle</a:t>
            </a:r>
          </a:p>
          <a:p>
            <a:r>
              <a:rPr lang="en-US" sz="2400" b="1" dirty="0" smtClean="0"/>
              <a:t>Measured Low</a:t>
            </a:r>
            <a:endParaRPr lang="en-US" sz="2400" b="1" dirty="0"/>
          </a:p>
        </p:txBody>
      </p:sp>
      <p:sp>
        <p:nvSpPr>
          <p:cNvPr id="25"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MSA Results</a:t>
            </a:r>
            <a:r>
              <a:rPr lang="en-US" sz="2800" b="1" cap="none" dirty="0" smtClean="0">
                <a:solidFill>
                  <a:prstClr val="black">
                    <a:lumMod val="85000"/>
                    <a:lumOff val="15000"/>
                  </a:prstClr>
                </a:solidFill>
                <a:latin typeface="+mn-lt"/>
                <a:ea typeface="+mn-ea"/>
                <a:cs typeface="+mn-cs"/>
              </a:rPr>
              <a:t> on Three </a:t>
            </a:r>
            <a:r>
              <a:rPr lang="en-US" sz="2800" b="1" dirty="0" smtClean="0">
                <a:solidFill>
                  <a:prstClr val="black">
                    <a:lumMod val="85000"/>
                    <a:lumOff val="15000"/>
                  </a:prstClr>
                </a:solidFill>
                <a:latin typeface="+mn-lt"/>
                <a:ea typeface="+mn-ea"/>
                <a:cs typeface="+mn-cs"/>
              </a:rPr>
              <a:t>CALIBRATED TESTERS:</a:t>
            </a: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1992354"/>
            <a:ext cx="5867400" cy="1970046"/>
          </a:xfrm>
        </p:spPr>
        <p:txBody>
          <a:bodyPr>
            <a:noAutofit/>
          </a:bodyPr>
          <a:lstStyle/>
          <a:p>
            <a:pPr lvl="0">
              <a:spcBef>
                <a:spcPts val="0"/>
              </a:spcBef>
            </a:pPr>
            <a:r>
              <a:rPr lang="en-US" sz="4000" cap="none" dirty="0" smtClean="0">
                <a:solidFill>
                  <a:prstClr val="black">
                    <a:lumMod val="85000"/>
                    <a:lumOff val="15000"/>
                  </a:prstClr>
                </a:solidFill>
                <a:ea typeface="+mn-ea"/>
                <a:cs typeface="+mn-cs"/>
              </a:rPr>
              <a:t>What is an MSA?</a:t>
            </a:r>
            <a:endParaRPr lang="en-US" sz="2800" dirty="0"/>
          </a:p>
        </p:txBody>
      </p:sp>
      <p:sp>
        <p:nvSpPr>
          <p:cNvPr id="5" name="Text Placeholder 4"/>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Measurement Systems Analysis</a:t>
            </a:r>
            <a:endParaRPr lang="en-US" sz="1700" b="1" dirty="0">
              <a:solidFill>
                <a:prstClr val="black">
                  <a:lumMod val="75000"/>
                  <a:lumOff val="25000"/>
                </a:prstClr>
              </a:solidFill>
            </a:endParaRPr>
          </a:p>
        </p:txBody>
      </p:sp>
      <p:grpSp>
        <p:nvGrpSpPr>
          <p:cNvPr id="7" name="Group 6"/>
          <p:cNvGrpSpPr/>
          <p:nvPr/>
        </p:nvGrpSpPr>
        <p:grpSpPr>
          <a:xfrm>
            <a:off x="762000" y="1569223"/>
            <a:ext cx="2057400" cy="2708434"/>
            <a:chOff x="6324600" y="1587511"/>
            <a:chExt cx="2057400" cy="2708434"/>
          </a:xfrm>
        </p:grpSpPr>
        <p:sp>
          <p:nvSpPr>
            <p:cNvPr id="8" name="Oval 7"/>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TextBox 8"/>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0" name="TextBox 9"/>
            <p:cNvSpPr txBox="1"/>
            <p:nvPr/>
          </p:nvSpPr>
          <p:spPr>
            <a:xfrm>
              <a:off x="645084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MSA’s aren’t Conducted</a:t>
              </a:r>
            </a:p>
          </p:txBody>
        </p:sp>
        <p:sp>
          <p:nvSpPr>
            <p:cNvPr id="11" name="Oval 1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extLst>
      <p:ext uri="{BB962C8B-B14F-4D97-AF65-F5344CB8AC3E}">
        <p14:creationId xmlns:p14="http://schemas.microsoft.com/office/powerpoint/2010/main" val="2054381879"/>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Measurement Components:</a:t>
            </a:r>
            <a:endParaRPr lang="en-US" dirty="0">
              <a:latin typeface="+mn-lt"/>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7400" y="4147512"/>
            <a:ext cx="230634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46022" y="1762452"/>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20045" y="4191000"/>
            <a:ext cx="233795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7400" y="1066800"/>
            <a:ext cx="4750378" cy="461665"/>
          </a:xfrm>
          <a:prstGeom prst="rect">
            <a:avLst/>
          </a:prstGeom>
          <a:noFill/>
        </p:spPr>
        <p:txBody>
          <a:bodyPr wrap="square" rtlCol="0">
            <a:spAutoFit/>
          </a:bodyPr>
          <a:lstStyle/>
          <a:p>
            <a:pPr algn="ctr"/>
            <a:r>
              <a:rPr lang="en-US" sz="2400" b="1" i="1" u="sng" dirty="0" smtClean="0"/>
              <a:t>CALIBRATED</a:t>
            </a:r>
            <a:endParaRPr lang="en-US" sz="2400" b="1" i="1" u="sng" dirty="0"/>
          </a:p>
        </p:txBody>
      </p:sp>
      <p:sp>
        <p:nvSpPr>
          <p:cNvPr id="12" name="TextBox 11"/>
          <p:cNvSpPr txBox="1"/>
          <p:nvPr/>
        </p:nvSpPr>
        <p:spPr>
          <a:xfrm>
            <a:off x="4953001" y="1367135"/>
            <a:ext cx="1371600" cy="461665"/>
          </a:xfrm>
          <a:prstGeom prst="rect">
            <a:avLst/>
          </a:prstGeom>
          <a:noFill/>
        </p:spPr>
        <p:txBody>
          <a:bodyPr wrap="square" rtlCol="0">
            <a:spAutoFit/>
          </a:bodyPr>
          <a:lstStyle/>
          <a:p>
            <a:pPr algn="ctr"/>
            <a:r>
              <a:rPr lang="en-US" sz="2400" b="1" dirty="0" smtClean="0">
                <a:solidFill>
                  <a:schemeClr val="accent6">
                    <a:lumMod val="75000"/>
                  </a:schemeClr>
                </a:solidFill>
              </a:rPr>
              <a:t>Yes</a:t>
            </a:r>
            <a:endParaRPr lang="en-US" sz="2400" b="1" dirty="0">
              <a:solidFill>
                <a:schemeClr val="accent6">
                  <a:lumMod val="75000"/>
                </a:schemeClr>
              </a:solidFill>
            </a:endParaRPr>
          </a:p>
        </p:txBody>
      </p:sp>
      <p:sp>
        <p:nvSpPr>
          <p:cNvPr id="13" name="TextBox 12"/>
          <p:cNvSpPr txBox="1"/>
          <p:nvPr/>
        </p:nvSpPr>
        <p:spPr>
          <a:xfrm>
            <a:off x="2524775" y="1367134"/>
            <a:ext cx="1371600" cy="461665"/>
          </a:xfrm>
          <a:prstGeom prst="rect">
            <a:avLst/>
          </a:prstGeom>
          <a:noFill/>
        </p:spPr>
        <p:txBody>
          <a:bodyPr wrap="square" rtlCol="0">
            <a:spAutoFit/>
          </a:bodyPr>
          <a:lstStyle/>
          <a:p>
            <a:pPr algn="ctr"/>
            <a:r>
              <a:rPr lang="en-US" sz="2400" b="1" dirty="0" smtClean="0">
                <a:solidFill>
                  <a:schemeClr val="accent6">
                    <a:lumMod val="75000"/>
                  </a:schemeClr>
                </a:solidFill>
              </a:rPr>
              <a:t>No</a:t>
            </a:r>
            <a:endParaRPr lang="en-US" sz="2400" b="1" dirty="0">
              <a:solidFill>
                <a:schemeClr val="accent6">
                  <a:lumMod val="75000"/>
                </a:schemeClr>
              </a:solidFill>
            </a:endParaRPr>
          </a:p>
        </p:txBody>
      </p:sp>
      <p:sp>
        <p:nvSpPr>
          <p:cNvPr id="14" name="TextBox 13"/>
          <p:cNvSpPr txBox="1"/>
          <p:nvPr/>
        </p:nvSpPr>
        <p:spPr>
          <a:xfrm>
            <a:off x="457200" y="2549098"/>
            <a:ext cx="615553" cy="2992165"/>
          </a:xfrm>
          <a:prstGeom prst="rect">
            <a:avLst/>
          </a:prstGeom>
          <a:noFill/>
        </p:spPr>
        <p:txBody>
          <a:bodyPr vert="vert270" wrap="square" rtlCol="0">
            <a:spAutoFit/>
          </a:bodyPr>
          <a:lstStyle/>
          <a:p>
            <a:pPr algn="ctr"/>
            <a:r>
              <a:rPr lang="en-US" sz="2800" b="1" i="1" u="sng" dirty="0" smtClean="0"/>
              <a:t>MSA</a:t>
            </a:r>
            <a:endParaRPr lang="en-US" sz="2800" b="1" i="1" u="sng" dirty="0"/>
          </a:p>
        </p:txBody>
      </p:sp>
      <p:sp>
        <p:nvSpPr>
          <p:cNvPr id="16" name="TextBox 15"/>
          <p:cNvSpPr txBox="1"/>
          <p:nvPr/>
        </p:nvSpPr>
        <p:spPr>
          <a:xfrm>
            <a:off x="1503402" y="1981200"/>
            <a:ext cx="553998" cy="1600200"/>
          </a:xfrm>
          <a:prstGeom prst="rect">
            <a:avLst/>
          </a:prstGeom>
          <a:noFill/>
        </p:spPr>
        <p:txBody>
          <a:bodyPr vert="vert270" wrap="square" rtlCol="0">
            <a:spAutoFit/>
          </a:bodyPr>
          <a:lstStyle/>
          <a:p>
            <a:pPr algn="ctr"/>
            <a:r>
              <a:rPr lang="en-US" sz="2400" b="1" dirty="0" smtClean="0">
                <a:solidFill>
                  <a:schemeClr val="accent6">
                    <a:lumMod val="75000"/>
                  </a:schemeClr>
                </a:solidFill>
              </a:rPr>
              <a:t>Bad</a:t>
            </a:r>
            <a:endParaRPr lang="en-US" sz="2400" b="1" dirty="0">
              <a:solidFill>
                <a:schemeClr val="accent6">
                  <a:lumMod val="75000"/>
                </a:schemeClr>
              </a:solidFill>
            </a:endParaRPr>
          </a:p>
        </p:txBody>
      </p:sp>
      <p:sp>
        <p:nvSpPr>
          <p:cNvPr id="17" name="TextBox 16"/>
          <p:cNvSpPr txBox="1"/>
          <p:nvPr/>
        </p:nvSpPr>
        <p:spPr>
          <a:xfrm>
            <a:off x="1503772" y="4343400"/>
            <a:ext cx="553998" cy="1600200"/>
          </a:xfrm>
          <a:prstGeom prst="rect">
            <a:avLst/>
          </a:prstGeom>
          <a:noFill/>
        </p:spPr>
        <p:txBody>
          <a:bodyPr vert="vert270" wrap="square" rtlCol="0">
            <a:spAutoFit/>
          </a:bodyPr>
          <a:lstStyle/>
          <a:p>
            <a:pPr algn="ctr"/>
            <a:r>
              <a:rPr lang="en-US" sz="2400" b="1" dirty="0" smtClean="0">
                <a:solidFill>
                  <a:schemeClr val="accent6">
                    <a:lumMod val="75000"/>
                  </a:schemeClr>
                </a:solidFill>
              </a:rPr>
              <a:t>Good</a:t>
            </a:r>
            <a:endParaRPr lang="en-US" sz="2400" b="1" dirty="0">
              <a:solidFill>
                <a:schemeClr val="accent6">
                  <a:lumMod val="75000"/>
                </a:schemeClr>
              </a:solidFill>
            </a:endParaRPr>
          </a:p>
        </p:txBody>
      </p:sp>
      <p:cxnSp>
        <p:nvCxnSpPr>
          <p:cNvPr id="6" name="Straight Connector 5"/>
          <p:cNvCxnSpPr/>
          <p:nvPr/>
        </p:nvCxnSpPr>
        <p:spPr>
          <a:xfrm>
            <a:off x="1503402" y="4114800"/>
            <a:ext cx="5304376" cy="0"/>
          </a:xfrm>
          <a:prstGeom prst="line">
            <a:avLst/>
          </a:prstGeom>
          <a:ln w="28575">
            <a:prstDash val="lgDashDot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19600" y="1528465"/>
            <a:ext cx="0" cy="5100935"/>
          </a:xfrm>
          <a:prstGeom prst="line">
            <a:avLst/>
          </a:prstGeom>
          <a:ln w="28575">
            <a:prstDash val="lgDashDotDot"/>
          </a:ln>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042160" y="1762452"/>
            <a:ext cx="230597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Main MSA Components</a:t>
            </a:r>
            <a:endParaRPr lang="en-US" sz="3200" dirty="0">
              <a:solidFill>
                <a:prstClr val="white"/>
              </a:solidFill>
            </a:endParaRPr>
          </a:p>
        </p:txBody>
      </p:sp>
      <p:sp>
        <p:nvSpPr>
          <p:cNvPr id="3" name="TextBox 2"/>
          <p:cNvSpPr txBox="1"/>
          <p:nvPr/>
        </p:nvSpPr>
        <p:spPr>
          <a:xfrm>
            <a:off x="1523999" y="381000"/>
            <a:ext cx="6553202" cy="1349828"/>
          </a:xfrm>
          <a:prstGeom prst="rect">
            <a:avLst/>
          </a:prstGeom>
          <a:noFill/>
        </p:spPr>
        <p:txBody>
          <a:bodyPr wrap="square" rtlCol="0">
            <a:normAutofit/>
          </a:bodyPr>
          <a:lstStyle/>
          <a:p>
            <a:r>
              <a:rPr lang="en-US" sz="2800" b="1" dirty="0" smtClean="0">
                <a:solidFill>
                  <a:prstClr val="black">
                    <a:lumMod val="50000"/>
                    <a:lumOff val="50000"/>
                  </a:prstClr>
                </a:solidFill>
              </a:rPr>
              <a:t>Where does Variation Come From?</a:t>
            </a:r>
          </a:p>
          <a:p>
            <a:pPr>
              <a:lnSpc>
                <a:spcPct val="30000"/>
              </a:lnSpc>
            </a:pPr>
            <a:endParaRPr lang="en-US" dirty="0">
              <a:solidFill>
                <a:prstClr val="black"/>
              </a:solidFill>
            </a:endParaRPr>
          </a:p>
          <a:p>
            <a:r>
              <a:rPr lang="en-US" sz="2200" dirty="0" smtClean="0">
                <a:solidFill>
                  <a:prstClr val="black">
                    <a:lumMod val="85000"/>
                    <a:lumOff val="15000"/>
                  </a:prstClr>
                </a:solidFill>
              </a:rPr>
              <a:t>Divide and conquer Variation by organizing your Search into the </a:t>
            </a:r>
            <a:r>
              <a:rPr lang="en-US" sz="2200" b="1" dirty="0">
                <a:solidFill>
                  <a:srgbClr val="2C99FC"/>
                </a:solidFill>
              </a:rPr>
              <a:t>different c</a:t>
            </a:r>
            <a:r>
              <a:rPr lang="en-US" sz="2200" b="1" dirty="0" smtClean="0">
                <a:solidFill>
                  <a:srgbClr val="2C99FC"/>
                </a:solidFill>
              </a:rPr>
              <a:t>omponents.</a:t>
            </a:r>
            <a:r>
              <a:rPr lang="en-US" sz="2200" dirty="0" smtClean="0">
                <a:solidFill>
                  <a:srgbClr val="2C99FC"/>
                </a:solidFill>
              </a:rPr>
              <a:t> </a:t>
            </a:r>
          </a:p>
          <a:p>
            <a:endParaRPr lang="en-US" sz="1900" dirty="0" smtClean="0">
              <a:solidFill>
                <a:srgbClr val="2C99FC"/>
              </a:solidFill>
            </a:endParaRPr>
          </a:p>
          <a:p>
            <a:endParaRPr lang="en-US" dirty="0">
              <a:solidFill>
                <a:prstClr val="black"/>
              </a:solidFill>
            </a:endParaRPr>
          </a:p>
        </p:txBody>
      </p:sp>
      <p:grpSp>
        <p:nvGrpSpPr>
          <p:cNvPr id="4" name="Group 3"/>
          <p:cNvGrpSpPr/>
          <p:nvPr/>
        </p:nvGrpSpPr>
        <p:grpSpPr>
          <a:xfrm>
            <a:off x="6294552" y="5181600"/>
            <a:ext cx="2645231" cy="1600200"/>
            <a:chOff x="6413721" y="3701144"/>
            <a:chExt cx="2645231" cy="1143000"/>
          </a:xfrm>
        </p:grpSpPr>
        <p:sp>
          <p:nvSpPr>
            <p:cNvPr id="15" name="Rectangle 14"/>
            <p:cNvSpPr/>
            <p:nvPr/>
          </p:nvSpPr>
          <p:spPr>
            <a:xfrm>
              <a:off x="6740294" y="3701144"/>
              <a:ext cx="2318658" cy="1143000"/>
            </a:xfrm>
            <a:prstGeom prst="rect">
              <a:avLst/>
            </a:prstGeom>
            <a:solidFill>
              <a:schemeClr val="bg1">
                <a:lumMod val="95000"/>
              </a:schemeClr>
            </a:solidFill>
            <a:ln w="25400" cmpd="thinThick">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6816492" y="3810000"/>
              <a:ext cx="2065677" cy="953814"/>
            </a:xfrm>
            <a:prstGeom prst="rect">
              <a:avLst/>
            </a:prstGeom>
            <a:noFill/>
          </p:spPr>
          <p:txBody>
            <a:bodyPr wrap="square" rtlCol="0" anchor="ctr">
              <a:normAutofit/>
            </a:bodyPr>
            <a:lstStyle/>
            <a:p>
              <a:r>
                <a:rPr lang="en-US" sz="1500" dirty="0" smtClean="0">
                  <a:solidFill>
                    <a:prstClr val="black">
                      <a:lumMod val="65000"/>
                      <a:lumOff val="35000"/>
                    </a:prstClr>
                  </a:solidFill>
                </a:rPr>
                <a:t>Determining the reproducibility factors takes the most time &amp; effort.</a:t>
              </a:r>
              <a:endParaRPr lang="en-US" sz="1500" dirty="0">
                <a:solidFill>
                  <a:prstClr val="black">
                    <a:lumMod val="65000"/>
                    <a:lumOff val="35000"/>
                  </a:prstClr>
                </a:solidFill>
              </a:endParaRPr>
            </a:p>
          </p:txBody>
        </p:sp>
        <p:cxnSp>
          <p:nvCxnSpPr>
            <p:cNvPr id="19" name="Straight Connector 18"/>
            <p:cNvCxnSpPr/>
            <p:nvPr/>
          </p:nvCxnSpPr>
          <p:spPr>
            <a:xfrm>
              <a:off x="6413721" y="4332767"/>
              <a:ext cx="274320" cy="0"/>
            </a:xfrm>
            <a:prstGeom prst="line">
              <a:avLst/>
            </a:prstGeom>
            <a:ln w="25400" cap="rnd">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 name="Rounded Rectangle 4"/>
          <p:cNvSpPr/>
          <p:nvPr/>
        </p:nvSpPr>
        <p:spPr>
          <a:xfrm>
            <a:off x="3852239" y="198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Overall Variation</a:t>
            </a:r>
            <a:endParaRPr lang="en-US" sz="2800" dirty="0"/>
          </a:p>
        </p:txBody>
      </p:sp>
      <p:sp>
        <p:nvSpPr>
          <p:cNvPr id="11" name="Rounded Rectangle 10"/>
          <p:cNvSpPr/>
          <p:nvPr/>
        </p:nvSpPr>
        <p:spPr>
          <a:xfrm>
            <a:off x="6062039" y="2895600"/>
            <a:ext cx="2700961" cy="7620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Part-to-Part Variation</a:t>
            </a:r>
            <a:endParaRPr lang="en-US" sz="2800" dirty="0"/>
          </a:p>
        </p:txBody>
      </p:sp>
      <p:sp>
        <p:nvSpPr>
          <p:cNvPr id="12" name="Rounded Rectangle 11"/>
          <p:cNvSpPr/>
          <p:nvPr/>
        </p:nvSpPr>
        <p:spPr>
          <a:xfrm>
            <a:off x="1794838" y="2895600"/>
            <a:ext cx="364889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Measurement System Variation</a:t>
            </a:r>
            <a:endParaRPr lang="en-US" sz="2800" dirty="0"/>
          </a:p>
        </p:txBody>
      </p:sp>
      <p:sp>
        <p:nvSpPr>
          <p:cNvPr id="13" name="Rounded Rectangle 12"/>
          <p:cNvSpPr/>
          <p:nvPr/>
        </p:nvSpPr>
        <p:spPr>
          <a:xfrm>
            <a:off x="3848758" y="3962752"/>
            <a:ext cx="2667000" cy="27065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u="sng" dirty="0" smtClean="0"/>
              <a:t>Reproducibility</a:t>
            </a:r>
          </a:p>
          <a:p>
            <a:pPr indent="-457200">
              <a:buFontTx/>
              <a:buChar char="-"/>
            </a:pPr>
            <a:r>
              <a:rPr lang="en-US" sz="2800" i="1" dirty="0" smtClean="0"/>
              <a:t>Operator</a:t>
            </a:r>
          </a:p>
          <a:p>
            <a:pPr indent="-457200">
              <a:buFontTx/>
              <a:buChar char="-"/>
            </a:pPr>
            <a:r>
              <a:rPr lang="en-US" sz="2800" i="1" dirty="0" smtClean="0"/>
              <a:t>Day</a:t>
            </a:r>
          </a:p>
          <a:p>
            <a:pPr indent="-457200">
              <a:buFontTx/>
              <a:buChar char="-"/>
            </a:pPr>
            <a:r>
              <a:rPr lang="en-US" sz="2800" i="1" dirty="0" smtClean="0"/>
              <a:t>Tester</a:t>
            </a:r>
          </a:p>
          <a:p>
            <a:pPr indent="-457200">
              <a:buFontTx/>
              <a:buChar char="-"/>
            </a:pPr>
            <a:r>
              <a:rPr lang="en-US" sz="2800" i="1" dirty="0" smtClean="0"/>
              <a:t>Procedure</a:t>
            </a:r>
          </a:p>
          <a:p>
            <a:pPr indent="-457200">
              <a:buFontTx/>
              <a:buChar char="-"/>
            </a:pPr>
            <a:r>
              <a:rPr lang="en-US" sz="2800" i="1" dirty="0" smtClean="0"/>
              <a:t>Etc…</a:t>
            </a:r>
          </a:p>
        </p:txBody>
      </p:sp>
      <p:sp>
        <p:nvSpPr>
          <p:cNvPr id="14" name="Rounded Rectangle 13"/>
          <p:cNvSpPr/>
          <p:nvPr/>
        </p:nvSpPr>
        <p:spPr>
          <a:xfrm>
            <a:off x="1295400" y="3962752"/>
            <a:ext cx="24384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u="sng" dirty="0" smtClean="0"/>
              <a:t>Repeatability</a:t>
            </a:r>
          </a:p>
          <a:p>
            <a:pPr algn="ctr"/>
            <a:r>
              <a:rPr lang="en-US" sz="2800" dirty="0" smtClean="0"/>
              <a:t>- </a:t>
            </a:r>
            <a:r>
              <a:rPr lang="en-US" sz="2800" i="1" dirty="0" smtClean="0"/>
              <a:t>Gage Error</a:t>
            </a:r>
            <a:endParaRPr lang="en-US" sz="2800" i="1" dirty="0"/>
          </a:p>
        </p:txBody>
      </p:sp>
      <p:cxnSp>
        <p:nvCxnSpPr>
          <p:cNvPr id="7" name="Elbow Connector 6"/>
          <p:cNvCxnSpPr>
            <a:stCxn id="5" idx="2"/>
            <a:endCxn id="12" idx="0"/>
          </p:cNvCxnSpPr>
          <p:nvPr/>
        </p:nvCxnSpPr>
        <p:spPr>
          <a:xfrm rot="5400000">
            <a:off x="4345361" y="1788522"/>
            <a:ext cx="381000" cy="1833156"/>
          </a:xfrm>
          <a:prstGeom prst="bentConnector3">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2"/>
            <a:endCxn id="11" idx="0"/>
          </p:cNvCxnSpPr>
          <p:nvPr/>
        </p:nvCxnSpPr>
        <p:spPr>
          <a:xfrm rot="16200000" flipH="1">
            <a:off x="6241979" y="1725059"/>
            <a:ext cx="381000" cy="1960081"/>
          </a:xfrm>
          <a:prstGeom prst="bentConnector3">
            <a:avLst>
              <a:gd name="adj1" fmla="val 50000"/>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2" idx="2"/>
            <a:endCxn id="13" idx="0"/>
          </p:cNvCxnSpPr>
          <p:nvPr/>
        </p:nvCxnSpPr>
        <p:spPr>
          <a:xfrm rot="16200000" flipH="1">
            <a:off x="4248194" y="3028688"/>
            <a:ext cx="305152" cy="1562975"/>
          </a:xfrm>
          <a:prstGeom prst="bentConnector3">
            <a:avLst>
              <a:gd name="adj1" fmla="val 50000"/>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2" idx="2"/>
            <a:endCxn id="14" idx="0"/>
          </p:cNvCxnSpPr>
          <p:nvPr/>
        </p:nvCxnSpPr>
        <p:spPr>
          <a:xfrm rot="5400000">
            <a:off x="2914366" y="3257835"/>
            <a:ext cx="305152" cy="1104683"/>
          </a:xfrm>
          <a:prstGeom prst="bentConnector3">
            <a:avLst>
              <a:gd name="adj1" fmla="val 50000"/>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43600" y="1447800"/>
            <a:ext cx="3060270" cy="3200400"/>
          </a:xfrm>
          <a:prstGeom prst="rect">
            <a:avLst/>
          </a:prstGeom>
          <a:noFill/>
        </p:spPr>
        <p:txBody>
          <a:bodyPr wrap="square" rtlCol="0">
            <a:normAutofit/>
          </a:bodyPr>
          <a:lstStyle/>
          <a:p>
            <a:pPr>
              <a:spcBef>
                <a:spcPts val="100"/>
              </a:spcBef>
            </a:pPr>
            <a:r>
              <a:rPr lang="en-US" sz="2000" dirty="0" smtClean="0"/>
              <a:t>Excel &amp; Minitab are the 2 most popular for MSA Analysis.</a:t>
            </a:r>
          </a:p>
          <a:p>
            <a:pPr>
              <a:spcBef>
                <a:spcPts val="100"/>
              </a:spcBef>
            </a:pPr>
            <a:endParaRPr lang="en-US" sz="2000" dirty="0" smtClean="0"/>
          </a:p>
          <a:p>
            <a:pPr>
              <a:spcBef>
                <a:spcPts val="100"/>
              </a:spcBef>
            </a:pPr>
            <a:r>
              <a:rPr lang="en-US" sz="2000" dirty="0" smtClean="0"/>
              <a:t>Whatever program is used, a good MSA analysis is about using both </a:t>
            </a:r>
            <a:r>
              <a:rPr lang="en-US" sz="2000" b="1" dirty="0" smtClean="0">
                <a:solidFill>
                  <a:srgbClr val="68CBFC"/>
                </a:solidFill>
              </a:rPr>
              <a:t>Graphs </a:t>
            </a:r>
            <a:r>
              <a:rPr lang="en-US" sz="2000" dirty="0" smtClean="0"/>
              <a:t>&amp; </a:t>
            </a:r>
            <a:r>
              <a:rPr lang="en-US" sz="2000" b="1" dirty="0" smtClean="0">
                <a:solidFill>
                  <a:srgbClr val="68CBFC"/>
                </a:solidFill>
              </a:rPr>
              <a:t>Summary Metrics </a:t>
            </a:r>
            <a:r>
              <a:rPr lang="en-US" sz="2000" dirty="0"/>
              <a:t>to draw conclusions. </a:t>
            </a:r>
            <a:endParaRPr lang="en-US" sz="2400" dirty="0">
              <a:solidFill>
                <a:prstClr val="black"/>
              </a:solidFill>
            </a:endParaRPr>
          </a:p>
        </p:txBody>
      </p:sp>
      <p:sp>
        <p:nvSpPr>
          <p:cNvPr id="5" name="TextBox 4"/>
          <p:cNvSpPr txBox="1"/>
          <p:nvPr/>
        </p:nvSpPr>
        <p:spPr>
          <a:xfrm>
            <a:off x="198120" y="48057"/>
            <a:ext cx="4648200" cy="713943"/>
          </a:xfrm>
          <a:prstGeom prst="rect">
            <a:avLst/>
          </a:prstGeom>
          <a:noFill/>
        </p:spPr>
        <p:txBody>
          <a:bodyPr wrap="square" rtlCol="0" anchor="b">
            <a:normAutofit lnSpcReduction="10000"/>
          </a:bodyPr>
          <a:lstStyle/>
          <a:p>
            <a:r>
              <a:rPr lang="en-US" sz="4400" b="1" dirty="0" smtClean="0">
                <a:solidFill>
                  <a:srgbClr val="7BCF27"/>
                </a:solidFill>
              </a:rPr>
              <a:t>MSA Software:</a:t>
            </a:r>
            <a:endParaRPr lang="en-US" sz="4400" b="1" dirty="0">
              <a:solidFill>
                <a:srgbClr val="7BCF27"/>
              </a:solidFill>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6052" y="900236"/>
            <a:ext cx="4257271" cy="283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3947538"/>
            <a:ext cx="4014216" cy="26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9832" y="4495800"/>
            <a:ext cx="4191001" cy="1100328"/>
          </a:xfrm>
          <a:prstGeom prst="rect">
            <a:avLst/>
          </a:prstGeom>
          <a:noFill/>
        </p:spPr>
        <p:txBody>
          <a:bodyPr wrap="square" rtlCol="0" anchor="b" anchorCtr="0">
            <a:normAutofit/>
          </a:bodyPr>
          <a:lstStyle/>
          <a:p>
            <a:r>
              <a:rPr lang="en-US" sz="3200" b="1" i="1" dirty="0" smtClean="0">
                <a:solidFill>
                  <a:schemeClr val="accent6">
                    <a:lumMod val="75000"/>
                  </a:schemeClr>
                </a:solidFill>
              </a:rPr>
              <a:t>How good is this new Measurement Gage?</a:t>
            </a:r>
            <a:endParaRPr lang="en-US" sz="3200" b="1" i="1" dirty="0">
              <a:solidFill>
                <a:schemeClr val="accent6">
                  <a:lumMod val="75000"/>
                </a:schemeClr>
              </a:solidFill>
            </a:endParaRPr>
          </a:p>
        </p:txBody>
      </p:sp>
      <p:sp>
        <p:nvSpPr>
          <p:cNvPr id="7" name="Title 6"/>
          <p:cNvSpPr>
            <a:spLocks noGrp="1"/>
          </p:cNvSpPr>
          <p:nvPr>
            <p:ph type="title"/>
          </p:nvPr>
        </p:nvSpPr>
        <p:spPr>
          <a:xfrm>
            <a:off x="1600200" y="161835"/>
            <a:ext cx="6400800" cy="1200329"/>
          </a:xfrm>
        </p:spPr>
        <p:txBody>
          <a:bodyPr wrap="square" tIns="0" bIns="0" anchor="t" anchorCtr="0">
            <a:normAutofit/>
          </a:bodyPr>
          <a:lstStyle/>
          <a:p>
            <a:r>
              <a:rPr lang="en-US" sz="7800" b="1" dirty="0" smtClean="0">
                <a:solidFill>
                  <a:prstClr val="black">
                    <a:lumMod val="85000"/>
                    <a:lumOff val="15000"/>
                  </a:prstClr>
                </a:solidFill>
                <a:latin typeface="+mn-lt"/>
              </a:rPr>
              <a:t>Spacing Gage</a:t>
            </a:r>
            <a:endParaRPr lang="en-US" sz="7800" dirty="0">
              <a:latin typeface="+mn-lt"/>
            </a:endParaRPr>
          </a:p>
        </p:txBody>
      </p:sp>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2400" y="1328928"/>
            <a:ext cx="6201157" cy="28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42284" y="2471928"/>
            <a:ext cx="235411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81000" y="1143000"/>
            <a:ext cx="8001000" cy="2743200"/>
          </a:xfrm>
          <a:prstGeom prst="rect">
            <a:avLst/>
          </a:prstGeom>
        </p:spPr>
        <p:txBody>
          <a:bodyPr>
            <a:noAutofit/>
          </a:bodyPr>
          <a:lstStyle>
            <a:extLst/>
          </a:lstStyle>
          <a:p>
            <a:pPr marL="1597025" indent="-3084513">
              <a:buFont typeface="Arial" pitchFamily="34" charset="0"/>
              <a:buNone/>
              <a:defRPr/>
            </a:pPr>
            <a:r>
              <a:rPr lang="en-US" sz="2800" b="1" dirty="0" smtClean="0">
                <a:solidFill>
                  <a:schemeClr val="accent6">
                    <a:lumMod val="75000"/>
                  </a:schemeClr>
                </a:solidFill>
              </a:rPr>
              <a:t>10 Parts </a:t>
            </a:r>
            <a:r>
              <a:rPr lang="en-US" sz="2800" dirty="0" smtClean="0">
                <a:solidFill>
                  <a:prstClr val="black">
                    <a:lumMod val="85000"/>
                    <a:lumOff val="15000"/>
                  </a:prstClr>
                </a:solidFill>
              </a:rPr>
              <a:t>– Select Parts from the top, middle &amp; bottom end of the specification</a:t>
            </a:r>
          </a:p>
          <a:p>
            <a:pPr marL="2120900" indent="-4181475">
              <a:buFont typeface="Arial" pitchFamily="34" charset="0"/>
              <a:buNone/>
              <a:defRPr/>
            </a:pPr>
            <a:r>
              <a:rPr lang="en-US" sz="2800" b="1" dirty="0" smtClean="0">
                <a:solidFill>
                  <a:schemeClr val="accent6">
                    <a:lumMod val="75000"/>
                  </a:schemeClr>
                </a:solidFill>
              </a:rPr>
              <a:t>3 Operators </a:t>
            </a:r>
            <a:r>
              <a:rPr lang="en-US" sz="2800" dirty="0" smtClean="0">
                <a:solidFill>
                  <a:prstClr val="black">
                    <a:lumMod val="85000"/>
                    <a:lumOff val="15000"/>
                  </a:prstClr>
                </a:solidFill>
              </a:rPr>
              <a:t>– Select different skill levels of operators if possible</a:t>
            </a:r>
          </a:p>
          <a:p>
            <a:pPr marL="1768475" indent="-1768475">
              <a:buFont typeface="Arial" pitchFamily="34" charset="0"/>
              <a:buNone/>
              <a:defRPr/>
            </a:pPr>
            <a:r>
              <a:rPr lang="en-US" sz="2800" b="1" dirty="0">
                <a:solidFill>
                  <a:schemeClr val="accent6">
                    <a:lumMod val="75000"/>
                  </a:schemeClr>
                </a:solidFill>
              </a:rPr>
              <a:t>3 </a:t>
            </a:r>
            <a:r>
              <a:rPr lang="en-US" sz="2800" b="1" dirty="0" smtClean="0">
                <a:solidFill>
                  <a:schemeClr val="accent6">
                    <a:lumMod val="75000"/>
                  </a:schemeClr>
                </a:solidFill>
              </a:rPr>
              <a:t>Repeats</a:t>
            </a:r>
            <a:r>
              <a:rPr lang="en-US" sz="2800" dirty="0" smtClean="0">
                <a:solidFill>
                  <a:prstClr val="black">
                    <a:lumMod val="85000"/>
                    <a:lumOff val="15000"/>
                  </a:prstClr>
                </a:solidFill>
              </a:rPr>
              <a:t> – less than 3 may cause problems with mathematical accuracy</a:t>
            </a:r>
          </a:p>
          <a:p>
            <a:pPr indent="-342900">
              <a:spcBef>
                <a:spcPct val="20000"/>
              </a:spcBef>
              <a:buFont typeface="Arial" pitchFamily="34" charset="0"/>
              <a:buChar char="•"/>
              <a:defRPr/>
            </a:pPr>
            <a:endParaRPr lang="en-US" sz="2800" dirty="0">
              <a:solidFill>
                <a:prstClr val="black"/>
              </a:solidFill>
            </a:endParaRPr>
          </a:p>
        </p:txBody>
      </p:sp>
      <p:sp>
        <p:nvSpPr>
          <p:cNvPr id="4" name="TextBox 3"/>
          <p:cNvSpPr txBox="1"/>
          <p:nvPr>
            <p:custDataLst>
              <p:tags r:id="rId2"/>
            </p:custDataLst>
          </p:nvPr>
        </p:nvSpPr>
        <p:spPr>
          <a:xfrm>
            <a:off x="457200" y="4114800"/>
            <a:ext cx="8001000" cy="1752600"/>
          </a:xfrm>
          <a:prstGeom prst="rect">
            <a:avLst/>
          </a:prstGeom>
          <a:noFill/>
        </p:spPr>
        <p:txBody>
          <a:bodyPr wrap="square" rtlCol="0">
            <a:noAutofit/>
          </a:bodyPr>
          <a:lstStyle/>
          <a:p>
            <a:r>
              <a:rPr lang="en-US" sz="2400" dirty="0" smtClean="0">
                <a:solidFill>
                  <a:prstClr val="black">
                    <a:lumMod val="85000"/>
                    <a:lumOff val="15000"/>
                  </a:prstClr>
                </a:solidFill>
              </a:rPr>
              <a:t>Step 1) All Parts are Measured once by all Operators.</a:t>
            </a:r>
          </a:p>
          <a:p>
            <a:pPr lvl="2"/>
            <a:r>
              <a:rPr lang="en-US" sz="2400" dirty="0" smtClean="0">
                <a:solidFill>
                  <a:prstClr val="black">
                    <a:lumMod val="85000"/>
                    <a:lumOff val="15000"/>
                  </a:prstClr>
                </a:solidFill>
              </a:rPr>
              <a:t>Parts are measured in </a:t>
            </a:r>
            <a:r>
              <a:rPr lang="en-US" sz="2400" b="1" dirty="0" smtClean="0">
                <a:solidFill>
                  <a:srgbClr val="7BCF27"/>
                </a:solidFill>
              </a:rPr>
              <a:t>Random Order</a:t>
            </a:r>
          </a:p>
          <a:p>
            <a:endParaRPr lang="en-US" sz="2400" b="1" dirty="0">
              <a:solidFill>
                <a:srgbClr val="7BCF27"/>
              </a:solidFill>
            </a:endParaRPr>
          </a:p>
          <a:p>
            <a:r>
              <a:rPr lang="en-US" sz="2400" dirty="0" smtClean="0"/>
              <a:t>Step 2)  Repeat step 1) two more times.</a:t>
            </a:r>
          </a:p>
          <a:p>
            <a:endParaRPr lang="en-US" sz="2400" dirty="0">
              <a:solidFill>
                <a:prstClr val="black">
                  <a:lumMod val="85000"/>
                  <a:lumOff val="15000"/>
                </a:prstClr>
              </a:solidFill>
            </a:endParaRPr>
          </a:p>
        </p:txBody>
      </p:sp>
      <p:sp>
        <p:nvSpPr>
          <p:cNvPr id="19" name="Title 18"/>
          <p:cNvSpPr>
            <a:spLocks noGrp="1"/>
          </p:cNvSpPr>
          <p:nvPr>
            <p:ph type="title"/>
          </p:nvPr>
        </p:nvSpPr>
        <p:spPr>
          <a:xfrm>
            <a:off x="445911" y="76200"/>
            <a:ext cx="8229600" cy="1143000"/>
          </a:xfrm>
        </p:spPr>
        <p:txBody>
          <a:bodyPr>
            <a:normAutofit/>
          </a:bodyPr>
          <a:lstStyle/>
          <a:p>
            <a:pPr lvl="0">
              <a:spcBef>
                <a:spcPts val="0"/>
              </a:spcBef>
            </a:pPr>
            <a:r>
              <a:rPr lang="en-US" b="1" dirty="0" smtClean="0">
                <a:solidFill>
                  <a:prstClr val="black">
                    <a:lumMod val="85000"/>
                    <a:lumOff val="15000"/>
                  </a:prstClr>
                </a:solidFill>
                <a:ea typeface="+mn-ea"/>
                <a:cs typeface="+mn-cs"/>
              </a:rPr>
              <a:t>Standard MSA Procedure</a:t>
            </a:r>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372599" y="2062304"/>
            <a:ext cx="559337" cy="452296"/>
          </a:xfrm>
          <a:prstGeom prst="rect">
            <a:avLst/>
          </a:prstGeom>
          <a:extLst>
            <a:ext uri="{53640926-AAD7-44D8-BBD7-CCE9431645EC}">
              <a14:shadowObscured xmlns:a14="http://schemas.microsoft.com/office/drawing/2010/main" val="1"/>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40000" fill="hold" nodeType="afterEffect">
                                  <p:stCondLst>
                                    <p:cond delay="0"/>
                                  </p:stCondLst>
                                  <p:childTnLst>
                                    <p:animMotion origin="layout" path="M -0.01389 -0.01134 L -0.50556 -0.00764 " pathEditMode="relative" rAng="0" ptsTypes="AA">
                                      <p:cBhvr>
                                        <p:cTn id="6" dur="1000" fill="hold"/>
                                        <p:tgtEl>
                                          <p:spTgt spid="2050"/>
                                        </p:tgtEl>
                                        <p:attrNameLst>
                                          <p:attrName>ppt_x</p:attrName>
                                          <p:attrName>ppt_y</p:attrName>
                                        </p:attrNameLst>
                                      </p:cBhvr>
                                      <p:rCtr x="-24583" y="185"/>
                                    </p:animMotion>
                                  </p:childTnLst>
                                </p:cTn>
                              </p:par>
                            </p:childTnLst>
                          </p:cTn>
                        </p:par>
                        <p:par>
                          <p:cTn id="7" fill="hold">
                            <p:stCondLst>
                              <p:cond delay="1000"/>
                            </p:stCondLst>
                            <p:childTnLst>
                              <p:par>
                                <p:cTn id="8" presetID="0" presetClass="path" presetSubtype="0" accel="50000" decel="50000" fill="hold" nodeType="afterEffect">
                                  <p:stCondLst>
                                    <p:cond delay="0"/>
                                  </p:stCondLst>
                                  <p:childTnLst>
                                    <p:animMotion origin="layout" path="M -0.50452 -0.0081 C -0.49844 -0.00555 -0.49306 -0.00139 -0.48716 0.00092 C -0.48368 0.00439 -0.48073 0.00462 -0.47691 0.00717 C -0.47344 0.00948 -0.46997 0.01248 -0.4665 0.0148 C -0.45886 0.01989 -0.45 0.02197 -0.44237 0.02705 C -0.43073 0.03492 -0.41928 0.04486 -0.40678 0.04995 C -0.40365 0.05458 -0.39636 0.05735 -0.39184 0.06082 C -0.38438 0.0666 -0.37605 0.07007 -0.36875 0.07608 C -0.36493 0.07932 -0.36459 0.08117 -0.36077 0.08372 C -0.35625 0.08672 -0.35816 0.08348 -0.35382 0.08834 C -0.34792 0.09505 -0.33612 0.10892 -0.32865 0.11147 C -0.32587 0.11679 -0.32344 0.12026 -0.31945 0.12372 C -0.31823 0.12581 -0.31737 0.12812 -0.31598 0.12997 C -0.31459 0.13182 -0.3125 0.13251 -0.31129 0.13436 C -0.31059 0.13552 -0.31077 0.1376 -0.31025 0.13899 C -0.30973 0.14038 -0.30868 0.14107 -0.30799 0.14223 C -0.30521 0.15263 -0.30712 0.14893 -0.3033 0.15448 C -0.30035 0.16512 -0.29775 0.17576 -0.29532 0.18663 C -0.29219 0.21878 -0.30053 0.26272 -0.31719 0.28769 C -0.32066 0.29301 -0.32483 0.29787 -0.32865 0.30296 C -0.33056 0.3055 -0.33351 0.30643 -0.33542 0.30897 C -0.33924 0.31383 -0.34202 0.31753 -0.34705 0.31984 C -0.35226 0.32631 -0.36059 0.33372 -0.36771 0.33649 C -0.37171 0.34227 -0.38351 0.3462 -0.38959 0.34875 C -0.3941 0.35522 -0.40921 0.35915 -0.41598 0.36124 C -0.42934 0.3647 -0.44219 0.37072 -0.45504 0.37673 C -0.4632 0.38043 -0.47084 0.38506 -0.47917 0.38876 C -0.48664 0.39199 -0.47848 0.38829 -0.48612 0.39338 C -0.48716 0.39408 -0.50782 0.39801 -0.50782 0.39824 " pathEditMode="relative" rAng="0" ptsTypes="fffffffffffffffffffffffffffff">
                                      <p:cBhvr>
                                        <p:cTn id="9" dur="1500" fill="hold"/>
                                        <p:tgtEl>
                                          <p:spTgt spid="2050"/>
                                        </p:tgtEl>
                                        <p:attrNameLst>
                                          <p:attrName>ppt_x</p:attrName>
                                          <p:attrName>ppt_y</p:attrName>
                                        </p:attrNameLst>
                                      </p:cBhvr>
                                      <p:rCtr x="10451" y="20305"/>
                                    </p:animMotion>
                                  </p:childTnLst>
                                </p:cTn>
                              </p:par>
                            </p:childTnLst>
                          </p:cTn>
                        </p:par>
                        <p:par>
                          <p:cTn id="10" fill="hold">
                            <p:stCondLst>
                              <p:cond delay="2500"/>
                            </p:stCondLst>
                            <p:childTnLst>
                              <p:par>
                                <p:cTn id="11" presetID="0" presetClass="path" presetSubtype="0" accel="50000" decel="50000" fill="hold" nodeType="afterEffect">
                                  <p:stCondLst>
                                    <p:cond delay="0"/>
                                  </p:stCondLst>
                                  <p:childTnLst>
                                    <p:animMotion origin="layout" path="M -0.50834 0.39939 L -0.38889 0.42853 " pathEditMode="relative" rAng="0" ptsTypes="AA">
                                      <p:cBhvr>
                                        <p:cTn id="12" dur="1000" fill="hold"/>
                                        <p:tgtEl>
                                          <p:spTgt spid="2050"/>
                                        </p:tgtEl>
                                        <p:attrNameLst>
                                          <p:attrName>ppt_x</p:attrName>
                                          <p:attrName>ppt_y</p:attrName>
                                        </p:attrNameLst>
                                      </p:cBhvr>
                                      <p:rCtr x="5972" y="14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10.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14.xml><?xml version="1.0" encoding="utf-8"?>
<p:tagLst xmlns:a="http://schemas.openxmlformats.org/drawingml/2006/main" xmlns:r="http://schemas.openxmlformats.org/officeDocument/2006/relationships" xmlns:p="http://schemas.openxmlformats.org/presentationml/2006/main">
  <p:tag name="TIMING" val="|12"/>
</p:tagLst>
</file>

<file path=ppt/tags/tag15.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ags/tag4.xml><?xml version="1.0" encoding="utf-8"?>
<p:tagLst xmlns:a="http://schemas.openxmlformats.org/drawingml/2006/main" xmlns:r="http://schemas.openxmlformats.org/officeDocument/2006/relationships" xmlns:p="http://schemas.openxmlformats.org/presentationml/2006/main">
  <p:tag name="DVSHAPEID" val="1zR10xIjSp9ydXfZCEUpfr"/>
</p:tagLst>
</file>

<file path=ppt/tags/tag5.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6.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7.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8.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9.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1161</Words>
  <Application>Microsoft Office PowerPoint</Application>
  <PresentationFormat>On-screen Show (4:3)</PresentationFormat>
  <Paragraphs>179</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Introducing PowerPoint 2010</vt:lpstr>
      <vt:lpstr>The importance of Measurement Systems Analysis</vt:lpstr>
      <vt:lpstr>PowerPoint Presentation</vt:lpstr>
      <vt:lpstr>MSA Results on Three CALIBRATED TESTERS:</vt:lpstr>
      <vt:lpstr>What is an MSA?</vt:lpstr>
      <vt:lpstr>Measurement Components:</vt:lpstr>
      <vt:lpstr>PowerPoint Presentation</vt:lpstr>
      <vt:lpstr>PowerPoint Presentation</vt:lpstr>
      <vt:lpstr>Spacing Gage</vt:lpstr>
      <vt:lpstr>Standard MSA Procedure</vt:lpstr>
      <vt:lpstr>     Minitab MSA Analysis:  By Operator</vt:lpstr>
      <vt:lpstr>     Minitab MSA Analysis:  By Operator</vt:lpstr>
      <vt:lpstr>     Minitab MSA Analysis:  By Operator</vt:lpstr>
      <vt:lpstr>Variance Components Analysis CHART:</vt:lpstr>
      <vt:lpstr>Range Control Chart:</vt:lpstr>
      <vt:lpstr>Xbar Control Chart:</vt:lpstr>
      <vt:lpstr>Box Plot by Part:</vt:lpstr>
      <vt:lpstr>Box Plot by Operator:</vt:lpstr>
      <vt:lpstr>Operator by Part CHART:</vt:lpstr>
      <vt:lpstr>PowerPoint Presentation</vt:lpstr>
      <vt:lpstr>When a NIST or other Calibration Standard isn’t available</vt:lpstr>
      <vt:lpstr>PowerPoint Presentation</vt:lpstr>
      <vt:lpstr>Golden Part Characterization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2014-04-06T21:32:05Z</dcterms:created>
  <dcterms:modified xsi:type="dcterms:W3CDTF">2014-04-14T10:57:02Z</dcterms:modified>
</cp:coreProperties>
</file>