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2" r:id="rId1"/>
  </p:sldMasterIdLst>
  <p:notesMasterIdLst>
    <p:notesMasterId r:id="rId16"/>
  </p:notesMasterIdLst>
  <p:sldIdLst>
    <p:sldId id="343" r:id="rId2"/>
    <p:sldId id="331" r:id="rId3"/>
    <p:sldId id="333" r:id="rId4"/>
    <p:sldId id="332" r:id="rId5"/>
    <p:sldId id="344" r:id="rId6"/>
    <p:sldId id="334" r:id="rId7"/>
    <p:sldId id="335" r:id="rId8"/>
    <p:sldId id="336" r:id="rId9"/>
    <p:sldId id="337" r:id="rId10"/>
    <p:sldId id="338" r:id="rId11"/>
    <p:sldId id="339" r:id="rId12"/>
    <p:sldId id="340" r:id="rId13"/>
    <p:sldId id="341" r:id="rId14"/>
    <p:sldId id="342" r:id="rId15"/>
  </p:sldIdLst>
  <p:sldSz cx="9144000" cy="6858000" type="screen4x3"/>
  <p:notesSz cx="7315200" cy="9601200"/>
  <p:defaultTextStyle>
    <a:defPPr>
      <a:defRPr lang="en-US"/>
    </a:defPPr>
    <a:lvl1pPr algn="l" rtl="0" fontAlgn="base">
      <a:spcBef>
        <a:spcPct val="0"/>
      </a:spcBef>
      <a:spcAft>
        <a:spcPct val="0"/>
      </a:spcAft>
      <a:defRPr sz="4000" kern="1200">
        <a:solidFill>
          <a:schemeClr val="tx1"/>
        </a:solidFill>
        <a:latin typeface="Tahoma" pitchFamily="34" charset="0"/>
        <a:ea typeface="ＭＳ Ｐゴシック" pitchFamily="34" charset="-128"/>
        <a:cs typeface="Arial" charset="0"/>
      </a:defRPr>
    </a:lvl1pPr>
    <a:lvl2pPr marL="457200" algn="l" rtl="0" fontAlgn="base">
      <a:spcBef>
        <a:spcPct val="0"/>
      </a:spcBef>
      <a:spcAft>
        <a:spcPct val="0"/>
      </a:spcAft>
      <a:defRPr sz="4000" kern="1200">
        <a:solidFill>
          <a:schemeClr val="tx1"/>
        </a:solidFill>
        <a:latin typeface="Tahoma" pitchFamily="34" charset="0"/>
        <a:ea typeface="ＭＳ Ｐゴシック" pitchFamily="34" charset="-128"/>
        <a:cs typeface="Arial" charset="0"/>
      </a:defRPr>
    </a:lvl2pPr>
    <a:lvl3pPr marL="914400" algn="l" rtl="0" fontAlgn="base">
      <a:spcBef>
        <a:spcPct val="0"/>
      </a:spcBef>
      <a:spcAft>
        <a:spcPct val="0"/>
      </a:spcAft>
      <a:defRPr sz="4000" kern="1200">
        <a:solidFill>
          <a:schemeClr val="tx1"/>
        </a:solidFill>
        <a:latin typeface="Tahoma" pitchFamily="34" charset="0"/>
        <a:ea typeface="ＭＳ Ｐゴシック" pitchFamily="34" charset="-128"/>
        <a:cs typeface="Arial" charset="0"/>
      </a:defRPr>
    </a:lvl3pPr>
    <a:lvl4pPr marL="1371600" algn="l" rtl="0" fontAlgn="base">
      <a:spcBef>
        <a:spcPct val="0"/>
      </a:spcBef>
      <a:spcAft>
        <a:spcPct val="0"/>
      </a:spcAft>
      <a:defRPr sz="4000" kern="1200">
        <a:solidFill>
          <a:schemeClr val="tx1"/>
        </a:solidFill>
        <a:latin typeface="Tahoma" pitchFamily="34" charset="0"/>
        <a:ea typeface="ＭＳ Ｐゴシック" pitchFamily="34" charset="-128"/>
        <a:cs typeface="Arial" charset="0"/>
      </a:defRPr>
    </a:lvl4pPr>
    <a:lvl5pPr marL="1828800" algn="l" rtl="0" fontAlgn="base">
      <a:spcBef>
        <a:spcPct val="0"/>
      </a:spcBef>
      <a:spcAft>
        <a:spcPct val="0"/>
      </a:spcAft>
      <a:defRPr sz="4000" kern="1200">
        <a:solidFill>
          <a:schemeClr val="tx1"/>
        </a:solidFill>
        <a:latin typeface="Tahoma" pitchFamily="34" charset="0"/>
        <a:ea typeface="ＭＳ Ｐゴシック" pitchFamily="34" charset="-128"/>
        <a:cs typeface="Arial" charset="0"/>
      </a:defRPr>
    </a:lvl5pPr>
    <a:lvl6pPr marL="2286000" algn="l" defTabSz="914400" rtl="0" eaLnBrk="1" latinLnBrk="0" hangingPunct="1">
      <a:defRPr sz="4000" kern="1200">
        <a:solidFill>
          <a:schemeClr val="tx1"/>
        </a:solidFill>
        <a:latin typeface="Tahoma" pitchFamily="34" charset="0"/>
        <a:ea typeface="ＭＳ Ｐゴシック" pitchFamily="34" charset="-128"/>
        <a:cs typeface="Arial" charset="0"/>
      </a:defRPr>
    </a:lvl6pPr>
    <a:lvl7pPr marL="2743200" algn="l" defTabSz="914400" rtl="0" eaLnBrk="1" latinLnBrk="0" hangingPunct="1">
      <a:defRPr sz="4000" kern="1200">
        <a:solidFill>
          <a:schemeClr val="tx1"/>
        </a:solidFill>
        <a:latin typeface="Tahoma" pitchFamily="34" charset="0"/>
        <a:ea typeface="ＭＳ Ｐゴシック" pitchFamily="34" charset="-128"/>
        <a:cs typeface="Arial" charset="0"/>
      </a:defRPr>
    </a:lvl7pPr>
    <a:lvl8pPr marL="3200400" algn="l" defTabSz="914400" rtl="0" eaLnBrk="1" latinLnBrk="0" hangingPunct="1">
      <a:defRPr sz="4000" kern="1200">
        <a:solidFill>
          <a:schemeClr val="tx1"/>
        </a:solidFill>
        <a:latin typeface="Tahoma" pitchFamily="34" charset="0"/>
        <a:ea typeface="ＭＳ Ｐゴシック" pitchFamily="34" charset="-128"/>
        <a:cs typeface="Arial" charset="0"/>
      </a:defRPr>
    </a:lvl8pPr>
    <a:lvl9pPr marL="3657600" algn="l" defTabSz="914400" rtl="0" eaLnBrk="1" latinLnBrk="0" hangingPunct="1">
      <a:defRPr sz="4000" kern="1200">
        <a:solidFill>
          <a:schemeClr val="tx1"/>
        </a:solidFill>
        <a:latin typeface="Tahoma" pitchFamily="34"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50021"/>
    <a:srgbClr val="000099"/>
    <a:srgbClr val="006600"/>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373" autoAdjust="0"/>
  </p:normalViewPr>
  <p:slideViewPr>
    <p:cSldViewPr>
      <p:cViewPr>
        <p:scale>
          <a:sx n="73" d="100"/>
          <a:sy n="73" d="100"/>
        </p:scale>
        <p:origin x="-2004" y="-792"/>
      </p:cViewPr>
      <p:guideLst>
        <p:guide orient="horz" pos="2160"/>
        <p:guide pos="2880"/>
      </p:guideLst>
    </p:cSldViewPr>
  </p:slideViewPr>
  <p:outlineViewPr>
    <p:cViewPr>
      <p:scale>
        <a:sx n="33" d="100"/>
        <a:sy n="33" d="100"/>
      </p:scale>
      <p:origin x="246" y="2290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4BZR Suction Test @ 14 in-H2O Inlet</a:t>
            </a:r>
          </a:p>
        </c:rich>
      </c:tx>
      <c:layout/>
      <c:overlay val="0"/>
    </c:title>
    <c:autoTitleDeleted val="0"/>
    <c:plotArea>
      <c:layout/>
      <c:scatterChart>
        <c:scatterStyle val="lineMarker"/>
        <c:varyColors val="0"/>
        <c:ser>
          <c:idx val="0"/>
          <c:order val="0"/>
          <c:spPr>
            <a:ln w="19050"/>
          </c:spPr>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Sheet1!$B$3:$B$12</c:f>
              <c:numCache>
                <c:formatCode>0.00</c:formatCode>
                <c:ptCount val="10"/>
                <c:pt idx="0">
                  <c:v>0.1</c:v>
                </c:pt>
                <c:pt idx="1">
                  <c:v>0.02</c:v>
                </c:pt>
                <c:pt idx="2">
                  <c:v>-0.12</c:v>
                </c:pt>
                <c:pt idx="3">
                  <c:v>-0.22</c:v>
                </c:pt>
                <c:pt idx="4">
                  <c:v>-0.23</c:v>
                </c:pt>
                <c:pt idx="5">
                  <c:v>-0.2</c:v>
                </c:pt>
                <c:pt idx="6">
                  <c:v>-0.1</c:v>
                </c:pt>
                <c:pt idx="7">
                  <c:v>0.09</c:v>
                </c:pt>
                <c:pt idx="8">
                  <c:v>0.2</c:v>
                </c:pt>
                <c:pt idx="9">
                  <c:v>1</c:v>
                </c:pt>
              </c:numCache>
            </c:numRef>
          </c:yVal>
          <c:smooth val="0"/>
        </c:ser>
        <c:ser>
          <c:idx val="1"/>
          <c:order val="1"/>
          <c:spPr>
            <a:ln w="19050"/>
          </c:spPr>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Sheet1!$C$3:$C$12</c:f>
              <c:numCache>
                <c:formatCode>0.00</c:formatCode>
                <c:ptCount val="10"/>
                <c:pt idx="0">
                  <c:v>0.25</c:v>
                </c:pt>
                <c:pt idx="1">
                  <c:v>0.06</c:v>
                </c:pt>
                <c:pt idx="2">
                  <c:v>0.01</c:v>
                </c:pt>
                <c:pt idx="3">
                  <c:v>-7.0000000000000007E-2</c:v>
                </c:pt>
                <c:pt idx="4">
                  <c:v>-0.11</c:v>
                </c:pt>
                <c:pt idx="5">
                  <c:v>-0.11</c:v>
                </c:pt>
                <c:pt idx="6">
                  <c:v>-0.06</c:v>
                </c:pt>
                <c:pt idx="7">
                  <c:v>0</c:v>
                </c:pt>
                <c:pt idx="8">
                  <c:v>0.03</c:v>
                </c:pt>
                <c:pt idx="9">
                  <c:v>0.25</c:v>
                </c:pt>
              </c:numCache>
            </c:numRef>
          </c:yVal>
          <c:smooth val="0"/>
        </c:ser>
        <c:ser>
          <c:idx val="2"/>
          <c:order val="2"/>
          <c:spPr>
            <a:ln w="19050"/>
          </c:spPr>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Sheet1!$D$3:$D$12</c:f>
              <c:numCache>
                <c:formatCode>0.00</c:formatCode>
                <c:ptCount val="10"/>
                <c:pt idx="0">
                  <c:v>-0.02</c:v>
                </c:pt>
                <c:pt idx="1">
                  <c:v>-0.05</c:v>
                </c:pt>
                <c:pt idx="2">
                  <c:v>0.08</c:v>
                </c:pt>
                <c:pt idx="3">
                  <c:v>0.02</c:v>
                </c:pt>
                <c:pt idx="4">
                  <c:v>-0.1</c:v>
                </c:pt>
                <c:pt idx="5">
                  <c:v>-0.12</c:v>
                </c:pt>
                <c:pt idx="6">
                  <c:v>-0.08</c:v>
                </c:pt>
                <c:pt idx="7">
                  <c:v>0.06</c:v>
                </c:pt>
                <c:pt idx="8">
                  <c:v>0.15</c:v>
                </c:pt>
                <c:pt idx="9">
                  <c:v>0.3</c:v>
                </c:pt>
              </c:numCache>
            </c:numRef>
          </c:yVal>
          <c:smooth val="0"/>
        </c:ser>
        <c:ser>
          <c:idx val="3"/>
          <c:order val="3"/>
          <c:spPr>
            <a:ln w="19050"/>
          </c:spPr>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Sheet1!$E$3:$E$12</c:f>
              <c:numCache>
                <c:formatCode>0.00</c:formatCode>
                <c:ptCount val="10"/>
                <c:pt idx="0">
                  <c:v>0.03</c:v>
                </c:pt>
                <c:pt idx="1">
                  <c:v>0.12</c:v>
                </c:pt>
                <c:pt idx="2">
                  <c:v>0</c:v>
                </c:pt>
                <c:pt idx="3">
                  <c:v>-7.0000000000000007E-2</c:v>
                </c:pt>
                <c:pt idx="4">
                  <c:v>-0.1</c:v>
                </c:pt>
                <c:pt idx="5">
                  <c:v>-7.0000000000000007E-2</c:v>
                </c:pt>
                <c:pt idx="6">
                  <c:v>0.01</c:v>
                </c:pt>
                <c:pt idx="7">
                  <c:v>0.33</c:v>
                </c:pt>
                <c:pt idx="8">
                  <c:v>0.4</c:v>
                </c:pt>
                <c:pt idx="9">
                  <c:v>1</c:v>
                </c:pt>
              </c:numCache>
            </c:numRef>
          </c:yVal>
          <c:smooth val="0"/>
        </c:ser>
        <c:ser>
          <c:idx val="4"/>
          <c:order val="4"/>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Sheet1!$F$3:$F$12</c:f>
              <c:numCache>
                <c:formatCode>General</c:formatCode>
                <c:ptCount val="10"/>
                <c:pt idx="0">
                  <c:v>0.2</c:v>
                </c:pt>
                <c:pt idx="1">
                  <c:v>0.05</c:v>
                </c:pt>
                <c:pt idx="2">
                  <c:v>-0.01</c:v>
                </c:pt>
                <c:pt idx="3">
                  <c:v>-7.0000000000000007E-2</c:v>
                </c:pt>
                <c:pt idx="4">
                  <c:v>-0.13</c:v>
                </c:pt>
                <c:pt idx="5">
                  <c:v>-0.14000000000000001</c:v>
                </c:pt>
                <c:pt idx="6">
                  <c:v>-0.13</c:v>
                </c:pt>
                <c:pt idx="7">
                  <c:v>-0.09</c:v>
                </c:pt>
                <c:pt idx="8">
                  <c:v>-0.09</c:v>
                </c:pt>
                <c:pt idx="9">
                  <c:v>0.09</c:v>
                </c:pt>
              </c:numCache>
            </c:numRef>
          </c:yVal>
          <c:smooth val="0"/>
        </c:ser>
        <c:ser>
          <c:idx val="5"/>
          <c:order val="5"/>
          <c:spPr>
            <a:ln w="19050"/>
          </c:spPr>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Sheet1!$G$3:$G$12</c:f>
              <c:numCache>
                <c:formatCode>General</c:formatCode>
                <c:ptCount val="10"/>
                <c:pt idx="0">
                  <c:v>0.18</c:v>
                </c:pt>
                <c:pt idx="1">
                  <c:v>0.1</c:v>
                </c:pt>
                <c:pt idx="2">
                  <c:v>-0.05</c:v>
                </c:pt>
                <c:pt idx="3">
                  <c:v>-0.08</c:v>
                </c:pt>
                <c:pt idx="4">
                  <c:v>-0.13</c:v>
                </c:pt>
                <c:pt idx="5">
                  <c:v>-0.15</c:v>
                </c:pt>
                <c:pt idx="6">
                  <c:v>-0.13</c:v>
                </c:pt>
                <c:pt idx="7">
                  <c:v>-0.06</c:v>
                </c:pt>
                <c:pt idx="8">
                  <c:v>-0.04</c:v>
                </c:pt>
                <c:pt idx="9">
                  <c:v>0.1</c:v>
                </c:pt>
              </c:numCache>
            </c:numRef>
          </c:yVal>
          <c:smooth val="0"/>
        </c:ser>
        <c:ser>
          <c:idx val="6"/>
          <c:order val="6"/>
          <c:spPr>
            <a:ln w="19050"/>
          </c:spPr>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Sheet1!$H$3:$H$12</c:f>
              <c:numCache>
                <c:formatCode>General</c:formatCode>
                <c:ptCount val="10"/>
                <c:pt idx="0">
                  <c:v>0.18</c:v>
                </c:pt>
                <c:pt idx="1">
                  <c:v>-0.04</c:v>
                </c:pt>
                <c:pt idx="2">
                  <c:v>-0.02</c:v>
                </c:pt>
                <c:pt idx="3">
                  <c:v>-7.0000000000000007E-2</c:v>
                </c:pt>
                <c:pt idx="4">
                  <c:v>-0.12</c:v>
                </c:pt>
                <c:pt idx="5">
                  <c:v>-0.16</c:v>
                </c:pt>
                <c:pt idx="6">
                  <c:v>-0.12</c:v>
                </c:pt>
                <c:pt idx="7">
                  <c:v>-0.08</c:v>
                </c:pt>
                <c:pt idx="8">
                  <c:v>-0.09</c:v>
                </c:pt>
                <c:pt idx="9">
                  <c:v>0.1</c:v>
                </c:pt>
              </c:numCache>
            </c:numRef>
          </c:yVal>
          <c:smooth val="0"/>
        </c:ser>
        <c:ser>
          <c:idx val="7"/>
          <c:order val="7"/>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Sheet1!$I$3:$I$12</c:f>
              <c:numCache>
                <c:formatCode>General</c:formatCode>
                <c:ptCount val="10"/>
                <c:pt idx="0">
                  <c:v>0.06</c:v>
                </c:pt>
                <c:pt idx="1">
                  <c:v>0.01</c:v>
                </c:pt>
                <c:pt idx="2">
                  <c:v>-0.05</c:v>
                </c:pt>
                <c:pt idx="3">
                  <c:v>-0.08</c:v>
                </c:pt>
                <c:pt idx="4">
                  <c:v>-0.16</c:v>
                </c:pt>
                <c:pt idx="5">
                  <c:v>-0.12</c:v>
                </c:pt>
                <c:pt idx="6">
                  <c:v>-0.11</c:v>
                </c:pt>
                <c:pt idx="7">
                  <c:v>-7.0000000000000007E-2</c:v>
                </c:pt>
                <c:pt idx="8">
                  <c:v>-0.05</c:v>
                </c:pt>
                <c:pt idx="9">
                  <c:v>0</c:v>
                </c:pt>
              </c:numCache>
            </c:numRef>
          </c:yVal>
          <c:smooth val="0"/>
        </c:ser>
        <c:ser>
          <c:idx val="8"/>
          <c:order val="8"/>
          <c:spPr>
            <a:ln w="19050"/>
          </c:spPr>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Sheet1!$J$3:$J$12</c:f>
              <c:numCache>
                <c:formatCode>General</c:formatCode>
                <c:ptCount val="10"/>
                <c:pt idx="0">
                  <c:v>0.08</c:v>
                </c:pt>
                <c:pt idx="1">
                  <c:v>0.02</c:v>
                </c:pt>
                <c:pt idx="2">
                  <c:v>-0.06</c:v>
                </c:pt>
                <c:pt idx="3">
                  <c:v>-0.1</c:v>
                </c:pt>
                <c:pt idx="4">
                  <c:v>-0.14000000000000001</c:v>
                </c:pt>
                <c:pt idx="5">
                  <c:v>-0.13</c:v>
                </c:pt>
                <c:pt idx="6">
                  <c:v>-0.1</c:v>
                </c:pt>
                <c:pt idx="7">
                  <c:v>-0.08</c:v>
                </c:pt>
                <c:pt idx="8">
                  <c:v>-0.04</c:v>
                </c:pt>
                <c:pt idx="9">
                  <c:v>-0.01</c:v>
                </c:pt>
              </c:numCache>
            </c:numRef>
          </c:yVal>
          <c:smooth val="0"/>
        </c:ser>
        <c:ser>
          <c:idx val="9"/>
          <c:order val="9"/>
          <c:spPr>
            <a:ln w="19050"/>
          </c:spPr>
          <c:xVal>
            <c:numRef>
              <c:f>Sheet1!$A$3:$A$12</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Sheet1!$K$3:$K$12</c:f>
              <c:numCache>
                <c:formatCode>General</c:formatCode>
                <c:ptCount val="10"/>
                <c:pt idx="0">
                  <c:v>7.0000000000000007E-2</c:v>
                </c:pt>
                <c:pt idx="1">
                  <c:v>0.03</c:v>
                </c:pt>
                <c:pt idx="2">
                  <c:v>-0.06</c:v>
                </c:pt>
                <c:pt idx="3">
                  <c:v>-0.08</c:v>
                </c:pt>
                <c:pt idx="4">
                  <c:v>-0.16</c:v>
                </c:pt>
                <c:pt idx="5">
                  <c:v>-0.15</c:v>
                </c:pt>
                <c:pt idx="6">
                  <c:v>-0.1</c:v>
                </c:pt>
                <c:pt idx="7">
                  <c:v>-0.06</c:v>
                </c:pt>
                <c:pt idx="8">
                  <c:v>-0.03</c:v>
                </c:pt>
                <c:pt idx="9">
                  <c:v>0.01</c:v>
                </c:pt>
              </c:numCache>
            </c:numRef>
          </c:yVal>
          <c:smooth val="0"/>
        </c:ser>
        <c:dLbls>
          <c:showLegendKey val="0"/>
          <c:showVal val="0"/>
          <c:showCatName val="0"/>
          <c:showSerName val="0"/>
          <c:showPercent val="0"/>
          <c:showBubbleSize val="0"/>
        </c:dLbls>
        <c:axId val="35325440"/>
        <c:axId val="35327360"/>
      </c:scatterChart>
      <c:valAx>
        <c:axId val="35325440"/>
        <c:scaling>
          <c:orientation val="minMax"/>
        </c:scaling>
        <c:delete val="0"/>
        <c:axPos val="b"/>
        <c:title>
          <c:tx>
            <c:rich>
              <a:bodyPr/>
              <a:lstStyle/>
              <a:p>
                <a:pPr>
                  <a:defRPr/>
                </a:pPr>
                <a:r>
                  <a:rPr lang="en-US"/>
                  <a:t>Air Flow, CFH</a:t>
                </a:r>
              </a:p>
            </c:rich>
          </c:tx>
          <c:layout>
            <c:manualLayout>
              <c:xMode val="edge"/>
              <c:yMode val="edge"/>
              <c:x val="0.45192312825303621"/>
              <c:y val="0.90640411234796303"/>
            </c:manualLayout>
          </c:layout>
          <c:overlay val="0"/>
        </c:title>
        <c:numFmt formatCode="General" sourceLinked="1"/>
        <c:majorTickMark val="none"/>
        <c:minorTickMark val="none"/>
        <c:tickLblPos val="nextTo"/>
        <c:crossAx val="35327360"/>
        <c:crosses val="autoZero"/>
        <c:crossBetween val="midCat"/>
      </c:valAx>
      <c:valAx>
        <c:axId val="35327360"/>
        <c:scaling>
          <c:orientation val="minMax"/>
        </c:scaling>
        <c:delete val="0"/>
        <c:axPos val="l"/>
        <c:majorGridlines/>
        <c:title>
          <c:tx>
            <c:rich>
              <a:bodyPr/>
              <a:lstStyle/>
              <a:p>
                <a:pPr>
                  <a:defRPr/>
                </a:pPr>
                <a:r>
                  <a:rPr lang="en-US"/>
                  <a:t>Outlet</a:t>
                </a:r>
                <a:r>
                  <a:rPr lang="en-US" baseline="0"/>
                  <a:t> Gauge Pressure, in-H2O</a:t>
                </a:r>
                <a:endParaRPr lang="en-US"/>
              </a:p>
            </c:rich>
          </c:tx>
          <c:layout/>
          <c:overlay val="0"/>
        </c:title>
        <c:numFmt formatCode="0.00" sourceLinked="1"/>
        <c:majorTickMark val="none"/>
        <c:minorTickMark val="none"/>
        <c:tickLblPos val="nextTo"/>
        <c:crossAx val="35325440"/>
        <c:crosses val="autoZero"/>
        <c:crossBetween val="midCat"/>
      </c:valAx>
    </c:plotArea>
    <c:plotVisOnly val="1"/>
    <c:dispBlanksAs val="gap"/>
    <c:showDLblsOverMax val="0"/>
  </c:chart>
  <c:spPr>
    <a:ln w="38100">
      <a:solidFill>
        <a:schemeClr val="tx1"/>
      </a:solidFill>
    </a:ln>
    <a:effectLst>
      <a:outerShdw blurRad="50800" dist="38100" dir="2700000" algn="tl"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4BZR Suction Test @ 14</a:t>
            </a:r>
            <a:r>
              <a:rPr lang="en-US" sz="2000" baseline="0" dirty="0"/>
              <a:t> </a:t>
            </a:r>
            <a:r>
              <a:rPr lang="en-US" sz="2000" dirty="0"/>
              <a:t>in-H2O Inlet</a:t>
            </a:r>
          </a:p>
          <a:p>
            <a:pPr>
              <a:defRPr sz="2000"/>
            </a:pPr>
            <a:r>
              <a:rPr lang="en-US" sz="2000" dirty="0" smtClean="0"/>
              <a:t>Outlet</a:t>
            </a:r>
            <a:r>
              <a:rPr lang="en-US" sz="2000" baseline="0" dirty="0" smtClean="0"/>
              <a:t> </a:t>
            </a:r>
            <a:r>
              <a:rPr lang="en-US" sz="2000" baseline="0" dirty="0"/>
              <a:t>Pressure vs. Flow Rate</a:t>
            </a:r>
            <a:endParaRPr lang="en-US" sz="2000" dirty="0"/>
          </a:p>
        </c:rich>
      </c:tx>
      <c:layout/>
      <c:overlay val="0"/>
    </c:title>
    <c:autoTitleDeleted val="0"/>
    <c:plotArea>
      <c:layout>
        <c:manualLayout>
          <c:layoutTarget val="inner"/>
          <c:xMode val="edge"/>
          <c:yMode val="edge"/>
          <c:x val="9.0115805943570312E-2"/>
          <c:y val="0.14500617569862589"/>
          <c:w val="0.82089699718195119"/>
          <c:h val="0.78477323606607996"/>
        </c:manualLayout>
      </c:layout>
      <c:scatterChart>
        <c:scatterStyle val="lineMarker"/>
        <c:varyColors val="0"/>
        <c:ser>
          <c:idx val="1"/>
          <c:order val="0"/>
          <c:tx>
            <c:v>Before DOEs</c:v>
          </c:tx>
          <c:xVal>
            <c:numRef>
              <c:f>Sheet1!$A$14:$A$23</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Sheet1!$D$14:$D$23</c:f>
              <c:numCache>
                <c:formatCode>General</c:formatCode>
                <c:ptCount val="10"/>
                <c:pt idx="0">
                  <c:v>0.17499999999999999</c:v>
                </c:pt>
                <c:pt idx="1">
                  <c:v>0.04</c:v>
                </c:pt>
                <c:pt idx="2">
                  <c:v>-5.5E-2</c:v>
                </c:pt>
                <c:pt idx="3">
                  <c:v>-0.14500000000000002</c:v>
                </c:pt>
                <c:pt idx="4">
                  <c:v>-0.17</c:v>
                </c:pt>
                <c:pt idx="5">
                  <c:v>-0.155</c:v>
                </c:pt>
                <c:pt idx="6">
                  <c:v>-0.08</c:v>
                </c:pt>
                <c:pt idx="7">
                  <c:v>4.4999999999999998E-2</c:v>
                </c:pt>
                <c:pt idx="8">
                  <c:v>0.115</c:v>
                </c:pt>
                <c:pt idx="9">
                  <c:v>0.625</c:v>
                </c:pt>
              </c:numCache>
            </c:numRef>
          </c:yVal>
          <c:smooth val="0"/>
        </c:ser>
        <c:ser>
          <c:idx val="0"/>
          <c:order val="1"/>
          <c:tx>
            <c:v>After DOEs</c:v>
          </c:tx>
          <c:xVal>
            <c:numRef>
              <c:f>Sheet1!$A$14:$A$23</c:f>
              <c:numCache>
                <c:formatCode>General</c:formatCode>
                <c:ptCount val="10"/>
                <c:pt idx="0">
                  <c:v>350</c:v>
                </c:pt>
                <c:pt idx="1">
                  <c:v>300</c:v>
                </c:pt>
                <c:pt idx="2">
                  <c:v>250</c:v>
                </c:pt>
                <c:pt idx="3">
                  <c:v>200</c:v>
                </c:pt>
                <c:pt idx="4">
                  <c:v>150</c:v>
                </c:pt>
                <c:pt idx="5">
                  <c:v>100</c:v>
                </c:pt>
                <c:pt idx="6">
                  <c:v>50</c:v>
                </c:pt>
                <c:pt idx="7">
                  <c:v>25</c:v>
                </c:pt>
                <c:pt idx="8">
                  <c:v>15</c:v>
                </c:pt>
                <c:pt idx="9">
                  <c:v>0</c:v>
                </c:pt>
              </c:numCache>
            </c:numRef>
          </c:xVal>
          <c:yVal>
            <c:numRef>
              <c:f>Sheet1!$B$14:$B$23</c:f>
              <c:numCache>
                <c:formatCode>General</c:formatCode>
                <c:ptCount val="10"/>
                <c:pt idx="0">
                  <c:v>-3.5000000000000003E-2</c:v>
                </c:pt>
                <c:pt idx="1">
                  <c:v>-7.0000000000000007E-2</c:v>
                </c:pt>
                <c:pt idx="2">
                  <c:v>-9.5000000000000001E-2</c:v>
                </c:pt>
                <c:pt idx="3">
                  <c:v>-7.5000000000000011E-2</c:v>
                </c:pt>
                <c:pt idx="4">
                  <c:v>-7.0000000000000007E-2</c:v>
                </c:pt>
                <c:pt idx="5">
                  <c:v>-5.5E-2</c:v>
                </c:pt>
                <c:pt idx="6">
                  <c:v>-5.5E-2</c:v>
                </c:pt>
                <c:pt idx="7">
                  <c:v>-4.4999999999999998E-2</c:v>
                </c:pt>
                <c:pt idx="8">
                  <c:v>-0.04</c:v>
                </c:pt>
                <c:pt idx="9">
                  <c:v>-2.5000000000000001E-2</c:v>
                </c:pt>
              </c:numCache>
            </c:numRef>
          </c:yVal>
          <c:smooth val="0"/>
        </c:ser>
        <c:dLbls>
          <c:showLegendKey val="0"/>
          <c:showVal val="0"/>
          <c:showCatName val="0"/>
          <c:showSerName val="0"/>
          <c:showPercent val="0"/>
          <c:showBubbleSize val="0"/>
        </c:dLbls>
        <c:axId val="177387392"/>
        <c:axId val="177745920"/>
      </c:scatterChart>
      <c:valAx>
        <c:axId val="177387392"/>
        <c:scaling>
          <c:orientation val="minMax"/>
        </c:scaling>
        <c:delete val="0"/>
        <c:axPos val="b"/>
        <c:title>
          <c:tx>
            <c:rich>
              <a:bodyPr/>
              <a:lstStyle/>
              <a:p>
                <a:pPr>
                  <a:defRPr sz="1800"/>
                </a:pPr>
                <a:r>
                  <a:rPr lang="en-US" sz="1800"/>
                  <a:t>Air</a:t>
                </a:r>
                <a:r>
                  <a:rPr lang="en-US" sz="1800" baseline="0"/>
                  <a:t> Flow, CFH</a:t>
                </a:r>
              </a:p>
            </c:rich>
          </c:tx>
          <c:layout/>
          <c:overlay val="0"/>
        </c:title>
        <c:numFmt formatCode="General" sourceLinked="1"/>
        <c:majorTickMark val="none"/>
        <c:minorTickMark val="none"/>
        <c:tickLblPos val="nextTo"/>
        <c:crossAx val="177745920"/>
        <c:crosses val="autoZero"/>
        <c:crossBetween val="midCat"/>
      </c:valAx>
      <c:valAx>
        <c:axId val="177745920"/>
        <c:scaling>
          <c:orientation val="minMax"/>
        </c:scaling>
        <c:delete val="0"/>
        <c:axPos val="l"/>
        <c:majorGridlines/>
        <c:title>
          <c:tx>
            <c:rich>
              <a:bodyPr/>
              <a:lstStyle/>
              <a:p>
                <a:pPr>
                  <a:defRPr sz="1800"/>
                </a:pPr>
                <a:r>
                  <a:rPr lang="en-US" sz="1800" dirty="0"/>
                  <a:t>Outlet Gauge Pressure, in-H2O</a:t>
                </a:r>
              </a:p>
            </c:rich>
          </c:tx>
          <c:layout/>
          <c:overlay val="0"/>
        </c:title>
        <c:numFmt formatCode="General" sourceLinked="1"/>
        <c:majorTickMark val="none"/>
        <c:minorTickMark val="none"/>
        <c:tickLblPos val="nextTo"/>
        <c:crossAx val="177387392"/>
        <c:crosses val="autoZero"/>
        <c:crossBetween val="midCat"/>
      </c:valAx>
    </c:plotArea>
    <c:legend>
      <c:legendPos val="r"/>
      <c:layout>
        <c:manualLayout>
          <c:xMode val="edge"/>
          <c:yMode val="edge"/>
          <c:x val="0.66499146531206133"/>
          <c:y val="0.20575266327003242"/>
          <c:w val="0.28108695912291687"/>
          <c:h val="0.20383781071483711"/>
        </c:manualLayout>
      </c:layout>
      <c:overlay val="0"/>
      <c:txPr>
        <a:bodyPr/>
        <a:lstStyle/>
        <a:p>
          <a:pPr>
            <a:defRPr sz="1800"/>
          </a:pPr>
          <a:endParaRPr lang="en-US"/>
        </a:p>
      </c:txPr>
    </c:legend>
    <c:plotVisOnly val="1"/>
    <c:dispBlanksAs val="gap"/>
    <c:showDLblsOverMax val="0"/>
  </c:chart>
  <c:spPr>
    <a:ln w="38100">
      <a:solidFill>
        <a:sysClr val="windowText" lastClr="000000"/>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46" tIns="48324" rIns="96646" bIns="48324" numCol="1" anchor="t" anchorCtr="0" compatLnSpc="1">
            <a:prstTxWarp prst="textNoShape">
              <a:avLst/>
            </a:prstTxWarp>
          </a:bodyPr>
          <a:lstStyle>
            <a:lvl1pPr defTabSz="946818">
              <a:lnSpc>
                <a:spcPct val="100000"/>
              </a:lnSpc>
              <a:spcBef>
                <a:spcPct val="0"/>
              </a:spcBef>
              <a:buClrTx/>
              <a:buSzTx/>
              <a:buFontTx/>
              <a:buNone/>
              <a:defRPr sz="1200">
                <a:effectLst/>
                <a:latin typeface="Arial" charset="0"/>
                <a:ea typeface="+mn-ea"/>
                <a:cs typeface="+mn-cs"/>
              </a:defRPr>
            </a:lvl1pPr>
          </a:lstStyle>
          <a:p>
            <a:pPr>
              <a:defRPr/>
            </a:pPr>
            <a:endParaRPr lang="en-US" dirty="0"/>
          </a:p>
        </p:txBody>
      </p:sp>
      <p:sp>
        <p:nvSpPr>
          <p:cNvPr id="9219" name="Rectangle 3"/>
          <p:cNvSpPr>
            <a:spLocks noGrp="1" noChangeArrowheads="1"/>
          </p:cNvSpPr>
          <p:nvPr>
            <p:ph type="dt" idx="1"/>
          </p:nvPr>
        </p:nvSpPr>
        <p:spPr bwMode="auto">
          <a:xfrm>
            <a:off x="4144963" y="0"/>
            <a:ext cx="3168650" cy="479425"/>
          </a:xfrm>
          <a:prstGeom prst="rect">
            <a:avLst/>
          </a:prstGeom>
          <a:noFill/>
          <a:ln w="9525">
            <a:noFill/>
            <a:miter lim="800000"/>
            <a:headEnd/>
            <a:tailEnd/>
          </a:ln>
        </p:spPr>
        <p:txBody>
          <a:bodyPr vert="horz" wrap="square" lIns="96646" tIns="48324" rIns="96646" bIns="48324" numCol="1" anchor="t" anchorCtr="0" compatLnSpc="1">
            <a:prstTxWarp prst="textNoShape">
              <a:avLst/>
            </a:prstTxWarp>
          </a:bodyPr>
          <a:lstStyle>
            <a:lvl1pPr algn="r" defTabSz="946818">
              <a:lnSpc>
                <a:spcPct val="100000"/>
              </a:lnSpc>
              <a:spcBef>
                <a:spcPct val="0"/>
              </a:spcBef>
              <a:buClrTx/>
              <a:buSzTx/>
              <a:buFontTx/>
              <a:buNone/>
              <a:defRPr sz="1200">
                <a:effectLst/>
                <a:latin typeface="Arial" charset="0"/>
                <a:ea typeface="+mn-ea"/>
                <a:cs typeface="+mn-cs"/>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258888" y="722313"/>
            <a:ext cx="4799012" cy="3598862"/>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0250" y="4559300"/>
            <a:ext cx="5854700" cy="4319588"/>
          </a:xfrm>
          <a:prstGeom prst="rect">
            <a:avLst/>
          </a:prstGeom>
          <a:noFill/>
          <a:ln w="9525">
            <a:noFill/>
            <a:miter lim="800000"/>
            <a:headEnd/>
            <a:tailEnd/>
          </a:ln>
        </p:spPr>
        <p:txBody>
          <a:bodyPr vert="horz" wrap="square" lIns="96646" tIns="48324" rIns="96646"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79425"/>
          </a:xfrm>
          <a:prstGeom prst="rect">
            <a:avLst/>
          </a:prstGeom>
          <a:noFill/>
          <a:ln w="9525">
            <a:noFill/>
            <a:miter lim="800000"/>
            <a:headEnd/>
            <a:tailEnd/>
          </a:ln>
        </p:spPr>
        <p:txBody>
          <a:bodyPr vert="horz" wrap="square" lIns="96646" tIns="48324" rIns="96646" bIns="48324" numCol="1" anchor="b" anchorCtr="0" compatLnSpc="1">
            <a:prstTxWarp prst="textNoShape">
              <a:avLst/>
            </a:prstTxWarp>
          </a:bodyPr>
          <a:lstStyle>
            <a:lvl1pPr defTabSz="946818">
              <a:lnSpc>
                <a:spcPct val="100000"/>
              </a:lnSpc>
              <a:spcBef>
                <a:spcPct val="0"/>
              </a:spcBef>
              <a:buClrTx/>
              <a:buSzTx/>
              <a:buFontTx/>
              <a:buNone/>
              <a:defRPr sz="1200">
                <a:effectLst/>
                <a:latin typeface="Arial" charset="0"/>
                <a:ea typeface="+mn-ea"/>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4144963" y="9120188"/>
            <a:ext cx="3168650" cy="479425"/>
          </a:xfrm>
          <a:prstGeom prst="rect">
            <a:avLst/>
          </a:prstGeom>
          <a:noFill/>
          <a:ln w="9525">
            <a:noFill/>
            <a:miter lim="800000"/>
            <a:headEnd/>
            <a:tailEnd/>
          </a:ln>
        </p:spPr>
        <p:txBody>
          <a:bodyPr vert="horz" wrap="square" lIns="96646" tIns="48324" rIns="96646" bIns="48324" numCol="1" anchor="b" anchorCtr="0" compatLnSpc="1">
            <a:prstTxWarp prst="textNoShape">
              <a:avLst/>
            </a:prstTxWarp>
          </a:bodyPr>
          <a:lstStyle>
            <a:lvl1pPr algn="r" defTabSz="946150">
              <a:lnSpc>
                <a:spcPct val="100000"/>
              </a:lnSpc>
              <a:spcBef>
                <a:spcPct val="0"/>
              </a:spcBef>
              <a:buClrTx/>
              <a:buSzTx/>
              <a:buFontTx/>
              <a:buNone/>
              <a:defRPr sz="1200">
                <a:effectLst/>
                <a:latin typeface="Arial" charset="0"/>
                <a:cs typeface="+mn-cs"/>
              </a:defRPr>
            </a:lvl1pPr>
          </a:lstStyle>
          <a:p>
            <a:pPr>
              <a:defRPr/>
            </a:pPr>
            <a:fld id="{03CFD250-15AC-4BCF-8ED4-72F242E58506}" type="slidenum">
              <a:rPr lang="en-US"/>
              <a:pPr>
                <a:defRPr/>
              </a:pPr>
              <a:t>‹#›</a:t>
            </a:fld>
            <a:endParaRPr lang="en-US" dirty="0"/>
          </a:p>
        </p:txBody>
      </p:sp>
    </p:spTree>
    <p:extLst>
      <p:ext uri="{BB962C8B-B14F-4D97-AF65-F5344CB8AC3E}">
        <p14:creationId xmlns:p14="http://schemas.microsoft.com/office/powerpoint/2010/main" val="2469239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44563"/>
            <a:fld id="{E98B786B-45A8-40F9-BB16-8263F8C6BDC9}" type="slidenum">
              <a:rPr lang="en-US" smtClean="0"/>
              <a:pPr defTabSz="944563"/>
              <a:t>2</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a:t>
            </a:r>
            <a:r>
              <a:rPr lang="en-US" baseline="0" dirty="0" smtClean="0"/>
              <a:t> we could do with current setup.  out of 20 test showed failure.</a:t>
            </a:r>
            <a:endParaRPr lang="en-US" dirty="0"/>
          </a:p>
        </p:txBody>
      </p:sp>
      <p:sp>
        <p:nvSpPr>
          <p:cNvPr id="4" name="Slide Number Placeholder 3"/>
          <p:cNvSpPr>
            <a:spLocks noGrp="1"/>
          </p:cNvSpPr>
          <p:nvPr>
            <p:ph type="sldNum" sz="quarter" idx="10"/>
          </p:nvPr>
        </p:nvSpPr>
        <p:spPr/>
        <p:txBody>
          <a:bodyPr/>
          <a:lstStyle/>
          <a:p>
            <a:fld id="{7A98C1BA-655C-4A52-8F7F-D0C7E000AEEA}" type="slidenum">
              <a:rPr lang="en-US" smtClean="0"/>
              <a:t>3</a:t>
            </a:fld>
            <a:endParaRPr lang="en-US"/>
          </a:p>
        </p:txBody>
      </p:sp>
    </p:spTree>
    <p:extLst>
      <p:ext uri="{BB962C8B-B14F-4D97-AF65-F5344CB8AC3E}">
        <p14:creationId xmlns:p14="http://schemas.microsoft.com/office/powerpoint/2010/main" val="421593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Changing</a:t>
            </a:r>
            <a:r>
              <a:rPr lang="en-US" baseline="0" dirty="0" smtClean="0"/>
              <a:t> one factor a time is the typical method that we all use to determine which factors have an influence and the intensity of the influence on the output. Sometimes the factors being changed have interactions with one another and DOE will help reveal this. Further, Minitab will generate a mathematical model that can be used to simply choose the desired output and </a:t>
            </a:r>
            <a:r>
              <a:rPr lang="en-US" baseline="0" dirty="0" err="1" smtClean="0"/>
              <a:t>minitab</a:t>
            </a:r>
            <a:r>
              <a:rPr lang="en-US" baseline="0" dirty="0" smtClean="0"/>
              <a:t> will spit out how the factors should be adjusted to reflect this.</a:t>
            </a:r>
            <a:endParaRPr lang="en-US" dirty="0"/>
          </a:p>
        </p:txBody>
      </p:sp>
      <p:sp>
        <p:nvSpPr>
          <p:cNvPr id="4" name="Slide Number Placeholder 3"/>
          <p:cNvSpPr>
            <a:spLocks noGrp="1"/>
          </p:cNvSpPr>
          <p:nvPr>
            <p:ph type="sldNum" sz="quarter" idx="10"/>
          </p:nvPr>
        </p:nvSpPr>
        <p:spPr/>
        <p:txBody>
          <a:bodyPr/>
          <a:lstStyle/>
          <a:p>
            <a:fld id="{7A98C1BA-655C-4A52-8F7F-D0C7E000AEEA}" type="slidenum">
              <a:rPr lang="en-US" smtClean="0"/>
              <a:t>6</a:t>
            </a:fld>
            <a:endParaRPr lang="en-US"/>
          </a:p>
        </p:txBody>
      </p:sp>
    </p:spTree>
    <p:extLst>
      <p:ext uri="{BB962C8B-B14F-4D97-AF65-F5344CB8AC3E}">
        <p14:creationId xmlns:p14="http://schemas.microsoft.com/office/powerpoint/2010/main" val="409872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end of the DOE, with all other factors fixed or removed due to lack of influence on the outlet pressure, the three remaining main effects were revealed and used in the mathematical model.</a:t>
            </a:r>
            <a:endParaRPr lang="en-US" dirty="0"/>
          </a:p>
        </p:txBody>
      </p:sp>
      <p:sp>
        <p:nvSpPr>
          <p:cNvPr id="4" name="Slide Number Placeholder 3"/>
          <p:cNvSpPr>
            <a:spLocks noGrp="1"/>
          </p:cNvSpPr>
          <p:nvPr>
            <p:ph type="sldNum" sz="quarter" idx="10"/>
          </p:nvPr>
        </p:nvSpPr>
        <p:spPr/>
        <p:txBody>
          <a:bodyPr/>
          <a:lstStyle/>
          <a:p>
            <a:fld id="{7A98C1BA-655C-4A52-8F7F-D0C7E000AEEA}" type="slidenum">
              <a:rPr lang="en-US" smtClean="0"/>
              <a:t>7</a:t>
            </a:fld>
            <a:endParaRPr lang="en-US"/>
          </a:p>
        </p:txBody>
      </p:sp>
    </p:spTree>
    <p:extLst>
      <p:ext uri="{BB962C8B-B14F-4D97-AF65-F5344CB8AC3E}">
        <p14:creationId xmlns:p14="http://schemas.microsoft.com/office/powerpoint/2010/main" val="57942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8C1BA-655C-4A52-8F7F-D0C7E000AEEA}" type="slidenum">
              <a:rPr lang="en-US" smtClean="0"/>
              <a:t>12</a:t>
            </a:fld>
            <a:endParaRPr lang="en-US"/>
          </a:p>
        </p:txBody>
      </p:sp>
    </p:spTree>
    <p:extLst>
      <p:ext uri="{BB962C8B-B14F-4D97-AF65-F5344CB8AC3E}">
        <p14:creationId xmlns:p14="http://schemas.microsoft.com/office/powerpoint/2010/main" val="94494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607F49BC-99CA-4221-BF78-72C2CA70147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7D55E1EB-AE72-44F4-BBEB-3A5F66BCDE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4788"/>
            <a:ext cx="2057400" cy="5921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788"/>
            <a:ext cx="6019800" cy="592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3FB882D8-AD6C-4206-87F7-F769A9005DB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04788"/>
            <a:ext cx="6248400" cy="785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2D9BBE57-AD6E-421C-8AFB-2B1592125E9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204788"/>
            <a:ext cx="6248400" cy="7858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7"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8" name="Rectangle 8"/>
          <p:cNvSpPr>
            <a:spLocks noGrp="1" noChangeArrowheads="1"/>
          </p:cNvSpPr>
          <p:nvPr>
            <p:ph type="sldNum" sz="quarter" idx="12"/>
          </p:nvPr>
        </p:nvSpPr>
        <p:spPr>
          <a:ln/>
        </p:spPr>
        <p:txBody>
          <a:bodyPr/>
          <a:lstStyle>
            <a:lvl1pPr>
              <a:defRPr/>
            </a:lvl1pPr>
          </a:lstStyle>
          <a:p>
            <a:pPr>
              <a:defRPr/>
            </a:pPr>
            <a:fld id="{483FA622-FF6A-44CA-BD6E-8F2600C92D3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B93CBE1-7119-4BAB-A5F2-DB22DBC8E09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B568E1C4-8E75-4DB4-9EC4-DC8C673DFF3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E0888B01-6230-43CC-BC0B-2D10EA03F5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9" name="Rectangle 8"/>
          <p:cNvSpPr>
            <a:spLocks noGrp="1" noChangeArrowheads="1"/>
          </p:cNvSpPr>
          <p:nvPr>
            <p:ph type="sldNum" sz="quarter" idx="12"/>
          </p:nvPr>
        </p:nvSpPr>
        <p:spPr>
          <a:ln/>
        </p:spPr>
        <p:txBody>
          <a:bodyPr/>
          <a:lstStyle>
            <a:lvl1pPr>
              <a:defRPr/>
            </a:lvl1pPr>
          </a:lstStyle>
          <a:p>
            <a:pPr>
              <a:defRPr/>
            </a:pPr>
            <a:fld id="{E77E5F79-700E-48A1-B137-CD95347E311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5" name="Rectangle 8"/>
          <p:cNvSpPr>
            <a:spLocks noGrp="1" noChangeArrowheads="1"/>
          </p:cNvSpPr>
          <p:nvPr>
            <p:ph type="sldNum" sz="quarter" idx="12"/>
          </p:nvPr>
        </p:nvSpPr>
        <p:spPr>
          <a:ln/>
        </p:spPr>
        <p:txBody>
          <a:bodyPr/>
          <a:lstStyle>
            <a:lvl1pPr>
              <a:defRPr/>
            </a:lvl1pPr>
          </a:lstStyle>
          <a:p>
            <a:pPr>
              <a:defRPr/>
            </a:pPr>
            <a:fld id="{D46D96AE-8B4C-46DD-8B12-8950912CC8A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4" name="Rectangle 8"/>
          <p:cNvSpPr>
            <a:spLocks noGrp="1" noChangeArrowheads="1"/>
          </p:cNvSpPr>
          <p:nvPr>
            <p:ph type="sldNum" sz="quarter" idx="12"/>
          </p:nvPr>
        </p:nvSpPr>
        <p:spPr>
          <a:ln/>
        </p:spPr>
        <p:txBody>
          <a:bodyPr/>
          <a:lstStyle>
            <a:lvl1pPr>
              <a:defRPr/>
            </a:lvl1pPr>
          </a:lstStyle>
          <a:p>
            <a:pPr>
              <a:defRPr/>
            </a:pPr>
            <a:fld id="{D5874E51-12F2-43D5-B0BF-582B95AFE6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26C37E2E-A8CF-4F35-9C54-05DF83F381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t>March 2013</a:t>
            </a: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PRODUCT TECHNOLOGY SHOWCASE CONFERENCE</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934906BE-B59F-494A-B4F6-C6BF73EEC2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elas Powerpt Footer"/>
          <p:cNvPicPr>
            <a:picLocks noChangeAspect="1" noChangeArrowheads="1"/>
          </p:cNvPicPr>
          <p:nvPr/>
        </p:nvPicPr>
        <p:blipFill>
          <a:blip r:embed="rId15" cstate="print"/>
          <a:srcRect/>
          <a:stretch>
            <a:fillRect/>
          </a:stretch>
        </p:blipFill>
        <p:spPr bwMode="auto">
          <a:xfrm>
            <a:off x="0" y="6400800"/>
            <a:ext cx="9144000" cy="471488"/>
          </a:xfrm>
          <a:prstGeom prst="rect">
            <a:avLst/>
          </a:prstGeom>
          <a:noFill/>
          <a:ln w="9525">
            <a:noFill/>
            <a:miter lim="800000"/>
            <a:headEnd/>
            <a:tailEnd/>
          </a:ln>
        </p:spPr>
      </p:pic>
      <p:pic>
        <p:nvPicPr>
          <p:cNvPr id="5123" name="Picture 3" descr="Selas Powerpt Header"/>
          <p:cNvPicPr>
            <a:picLocks noChangeAspect="1" noChangeArrowheads="1"/>
          </p:cNvPicPr>
          <p:nvPr/>
        </p:nvPicPr>
        <p:blipFill>
          <a:blip r:embed="rId16" cstate="print"/>
          <a:srcRect/>
          <a:stretch>
            <a:fillRect/>
          </a:stretch>
        </p:blipFill>
        <p:spPr bwMode="auto">
          <a:xfrm>
            <a:off x="0" y="0"/>
            <a:ext cx="9144000" cy="2586038"/>
          </a:xfrm>
          <a:prstGeom prst="rect">
            <a:avLst/>
          </a:prstGeom>
          <a:noFill/>
          <a:ln w="9525">
            <a:noFill/>
            <a:miter lim="800000"/>
            <a:headEnd/>
            <a:tailEnd/>
          </a:ln>
        </p:spPr>
      </p:pic>
      <p:sp>
        <p:nvSpPr>
          <p:cNvPr id="512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2" name="Rectangle 6"/>
          <p:cNvSpPr>
            <a:spLocks noGrp="1" noChangeArrowheads="1"/>
          </p:cNvSpPr>
          <p:nvPr>
            <p:ph type="dt" sz="half" idx="2"/>
          </p:nvPr>
        </p:nvSpPr>
        <p:spPr bwMode="auto">
          <a:xfrm>
            <a:off x="4572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solidFill>
                  <a:schemeClr val="bg1"/>
                </a:solidFill>
                <a:effectLst/>
                <a:latin typeface="Calibri" pitchFamily="34" charset="0"/>
                <a:cs typeface="+mn-cs"/>
              </a:defRPr>
            </a:lvl1pPr>
          </a:lstStyle>
          <a:p>
            <a:pPr>
              <a:defRPr/>
            </a:pPr>
            <a:r>
              <a:rPr lang="en-US" dirty="0" smtClean="0"/>
              <a:t>March 2013</a:t>
            </a:r>
            <a:endParaRPr lang="en-US" dirty="0"/>
          </a:p>
        </p:txBody>
      </p:sp>
      <p:sp>
        <p:nvSpPr>
          <p:cNvPr id="55303" name="Rectangle 7"/>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solidFill>
                  <a:schemeClr val="bg1"/>
                </a:solidFill>
                <a:effectLst/>
                <a:latin typeface="Calibri" pitchFamily="34" charset="0"/>
                <a:cs typeface="+mn-cs"/>
              </a:defRPr>
            </a:lvl1pPr>
          </a:lstStyle>
          <a:p>
            <a:pPr>
              <a:defRPr/>
            </a:pPr>
            <a:r>
              <a:rPr lang="en-US" dirty="0" smtClean="0"/>
              <a:t>PRODUCT TECHNOLOGY SHOWCASE CONFERENCE</a:t>
            </a:r>
            <a:endParaRPr lang="en-US" dirty="0"/>
          </a:p>
        </p:txBody>
      </p:sp>
      <p:sp>
        <p:nvSpPr>
          <p:cNvPr id="55304" name="Rectangle 8"/>
          <p:cNvSpPr>
            <a:spLocks noGrp="1" noChangeArrowheads="1"/>
          </p:cNvSpPr>
          <p:nvPr>
            <p:ph type="sldNum" sz="quarter" idx="4"/>
          </p:nvPr>
        </p:nvSpPr>
        <p:spPr bwMode="auto">
          <a:xfrm>
            <a:off x="65532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solidFill>
                  <a:schemeClr val="bg1"/>
                </a:solidFill>
                <a:effectLst/>
                <a:latin typeface="Calibri" pitchFamily="34" charset="0"/>
                <a:cs typeface="+mn-cs"/>
              </a:defRPr>
            </a:lvl1pPr>
          </a:lstStyle>
          <a:p>
            <a:pPr>
              <a:defRPr/>
            </a:pPr>
            <a:fld id="{59A85444-BD31-4684-B867-A2FBF66FE300}" type="slidenum">
              <a:rPr lang="en-US"/>
              <a:pPr>
                <a:defRPr/>
              </a:pPr>
              <a:t>‹#›</a:t>
            </a:fld>
            <a:endParaRPr lang="en-US" dirty="0"/>
          </a:p>
        </p:txBody>
      </p:sp>
      <p:sp>
        <p:nvSpPr>
          <p:cNvPr id="5128" name="Rectangle 4"/>
          <p:cNvSpPr>
            <a:spLocks noGrp="1" noChangeArrowheads="1"/>
          </p:cNvSpPr>
          <p:nvPr>
            <p:ph type="title"/>
          </p:nvPr>
        </p:nvSpPr>
        <p:spPr bwMode="auto">
          <a:xfrm>
            <a:off x="2438400" y="204788"/>
            <a:ext cx="6248400" cy="785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Lst>
  <p:timing>
    <p:tnLst>
      <p:par>
        <p:cTn id="1" dur="indefinite" restart="never" nodeType="tmRoot"/>
      </p:par>
    </p:tnLst>
  </p:timing>
  <p:hf hdr="0"/>
  <p:txStyles>
    <p:titleStyle>
      <a:lvl1pPr algn="l" rtl="0" eaLnBrk="0" fontAlgn="base" hangingPunct="0">
        <a:spcBef>
          <a:spcPct val="0"/>
        </a:spcBef>
        <a:spcAft>
          <a:spcPct val="0"/>
        </a:spcAft>
        <a:defRPr sz="3600">
          <a:solidFill>
            <a:schemeClr val="bg1"/>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bg1"/>
          </a:solidFill>
          <a:latin typeface="Calibri" pitchFamily="-112" charset="0"/>
          <a:ea typeface="ＭＳ Ｐゴシック" pitchFamily="34" charset="-128"/>
        </a:defRPr>
      </a:lvl2pPr>
      <a:lvl3pPr algn="l" rtl="0" eaLnBrk="0" fontAlgn="base" hangingPunct="0">
        <a:spcBef>
          <a:spcPct val="0"/>
        </a:spcBef>
        <a:spcAft>
          <a:spcPct val="0"/>
        </a:spcAft>
        <a:defRPr sz="3600">
          <a:solidFill>
            <a:schemeClr val="bg1"/>
          </a:solidFill>
          <a:latin typeface="Calibri" pitchFamily="-112" charset="0"/>
          <a:ea typeface="ＭＳ Ｐゴシック" pitchFamily="34" charset="-128"/>
        </a:defRPr>
      </a:lvl3pPr>
      <a:lvl4pPr algn="l" rtl="0" eaLnBrk="0" fontAlgn="base" hangingPunct="0">
        <a:spcBef>
          <a:spcPct val="0"/>
        </a:spcBef>
        <a:spcAft>
          <a:spcPct val="0"/>
        </a:spcAft>
        <a:defRPr sz="3600">
          <a:solidFill>
            <a:schemeClr val="bg1"/>
          </a:solidFill>
          <a:latin typeface="Calibri" pitchFamily="-112" charset="0"/>
          <a:ea typeface="ＭＳ Ｐゴシック" pitchFamily="34" charset="-128"/>
        </a:defRPr>
      </a:lvl4pPr>
      <a:lvl5pPr algn="l" rtl="0" eaLnBrk="0" fontAlgn="base" hangingPunct="0">
        <a:spcBef>
          <a:spcPct val="0"/>
        </a:spcBef>
        <a:spcAft>
          <a:spcPct val="0"/>
        </a:spcAft>
        <a:defRPr sz="3600">
          <a:solidFill>
            <a:schemeClr val="bg1"/>
          </a:solidFill>
          <a:latin typeface="Calibri" pitchFamily="-112" charset="0"/>
          <a:ea typeface="ＭＳ Ｐゴシック" pitchFamily="34" charset="-128"/>
        </a:defRPr>
      </a:lvl5pPr>
      <a:lvl6pPr marL="457200" algn="l" rtl="0" fontAlgn="base">
        <a:spcBef>
          <a:spcPct val="0"/>
        </a:spcBef>
        <a:spcAft>
          <a:spcPct val="0"/>
        </a:spcAft>
        <a:defRPr sz="3600">
          <a:solidFill>
            <a:schemeClr val="bg1"/>
          </a:solidFill>
          <a:latin typeface="Calibri" pitchFamily="-112" charset="0"/>
        </a:defRPr>
      </a:lvl6pPr>
      <a:lvl7pPr marL="914400" algn="l" rtl="0" fontAlgn="base">
        <a:spcBef>
          <a:spcPct val="0"/>
        </a:spcBef>
        <a:spcAft>
          <a:spcPct val="0"/>
        </a:spcAft>
        <a:defRPr sz="3600">
          <a:solidFill>
            <a:schemeClr val="bg1"/>
          </a:solidFill>
          <a:latin typeface="Calibri" pitchFamily="-112" charset="0"/>
        </a:defRPr>
      </a:lvl7pPr>
      <a:lvl8pPr marL="1371600" algn="l" rtl="0" fontAlgn="base">
        <a:spcBef>
          <a:spcPct val="0"/>
        </a:spcBef>
        <a:spcAft>
          <a:spcPct val="0"/>
        </a:spcAft>
        <a:defRPr sz="3600">
          <a:solidFill>
            <a:schemeClr val="bg1"/>
          </a:solidFill>
          <a:latin typeface="Calibri" pitchFamily="-112" charset="0"/>
        </a:defRPr>
      </a:lvl8pPr>
      <a:lvl9pPr marL="1828800" algn="l" rtl="0" fontAlgn="base">
        <a:spcBef>
          <a:spcPct val="0"/>
        </a:spcBef>
        <a:spcAft>
          <a:spcPct val="0"/>
        </a:spcAft>
        <a:defRPr sz="3600">
          <a:solidFill>
            <a:schemeClr val="bg1"/>
          </a:solidFill>
          <a:latin typeface="Calibri"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14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14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14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14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pPr algn="ctr"/>
            <a:r>
              <a:rPr lang="en-US" sz="5400" dirty="0" smtClean="0">
                <a:solidFill>
                  <a:schemeClr val="tx1"/>
                </a:solidFill>
              </a:rPr>
              <a:t>DOE FOR THE CUSTOMER</a:t>
            </a:r>
            <a:endParaRPr lang="en-US" sz="5400" dirty="0">
              <a:solidFill>
                <a:schemeClr val="tx1"/>
              </a:solidFill>
            </a:endParaRPr>
          </a:p>
        </p:txBody>
      </p:sp>
      <p:sp>
        <p:nvSpPr>
          <p:cNvPr id="3" name="Subtitle 2"/>
          <p:cNvSpPr>
            <a:spLocks noGrp="1"/>
          </p:cNvSpPr>
          <p:nvPr>
            <p:ph type="subTitle" idx="1"/>
          </p:nvPr>
        </p:nvSpPr>
        <p:spPr>
          <a:xfrm>
            <a:off x="1371600" y="3886200"/>
            <a:ext cx="6400800" cy="2209800"/>
          </a:xfrm>
        </p:spPr>
        <p:txBody>
          <a:bodyPr/>
          <a:lstStyle/>
          <a:p>
            <a:r>
              <a:rPr lang="en-US" dirty="0" smtClean="0"/>
              <a:t>Chris </a:t>
            </a:r>
            <a:r>
              <a:rPr lang="en-US" dirty="0" smtClean="0"/>
              <a:t>Vandegrift</a:t>
            </a:r>
          </a:p>
          <a:p>
            <a:pPr algn="r"/>
            <a:endParaRPr lang="en-US" sz="2000" dirty="0" smtClean="0"/>
          </a:p>
          <a:p>
            <a:pPr algn="r"/>
            <a:endParaRPr lang="en-US" sz="2000" dirty="0"/>
          </a:p>
          <a:p>
            <a:pPr algn="r"/>
            <a:r>
              <a:rPr lang="en-US" sz="2000" dirty="0" smtClean="0"/>
              <a:t>V.P. of Engineering</a:t>
            </a:r>
          </a:p>
          <a:p>
            <a:pPr algn="r"/>
            <a:r>
              <a:rPr lang="en-US" sz="2000" dirty="0" smtClean="0"/>
              <a:t>Selas Heat Technology</a:t>
            </a:r>
            <a:endParaRPr lang="en-US" sz="2000" dirty="0"/>
          </a:p>
        </p:txBody>
      </p:sp>
    </p:spTree>
    <p:extLst>
      <p:ext uri="{BB962C8B-B14F-4D97-AF65-F5344CB8AC3E}">
        <p14:creationId xmlns:p14="http://schemas.microsoft.com/office/powerpoint/2010/main" val="3687794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4BZR Component Recommendation</a:t>
            </a:r>
            <a:endParaRPr lang="en-US" dirty="0"/>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1617130236"/>
                  </p:ext>
                </p:extLst>
              </p:nvPr>
            </p:nvGraphicFramePr>
            <p:xfrm>
              <a:off x="152400" y="1066800"/>
              <a:ext cx="4038600" cy="4245470"/>
            </p:xfrm>
            <a:graphic>
              <a:graphicData uri="http://schemas.openxmlformats.org/drawingml/2006/table">
                <a:tbl>
                  <a:tblPr firstCol="1" bandRow="1">
                    <a:tableStyleId>{5C22544A-7EE6-4342-B048-85BDC9FD1C3A}</a:tableStyleId>
                  </a:tblPr>
                  <a:tblGrid>
                    <a:gridCol w="2237346"/>
                    <a:gridCol w="1801254"/>
                  </a:tblGrid>
                  <a:tr h="243559">
                    <a:tc>
                      <a:txBody>
                        <a:bodyPr/>
                        <a:lstStyle/>
                        <a:p>
                          <a:pPr marL="0" marR="0">
                            <a:lnSpc>
                              <a:spcPct val="115000"/>
                            </a:lnSpc>
                            <a:spcBef>
                              <a:spcPts val="0"/>
                            </a:spcBef>
                            <a:spcAft>
                              <a:spcPts val="0"/>
                            </a:spcAft>
                          </a:pPr>
                          <a:r>
                            <a:rPr lang="en-US" sz="1200" dirty="0">
                              <a:solidFill>
                                <a:schemeClr val="tx1"/>
                              </a:solidFill>
                              <a:effectLst/>
                            </a:rPr>
                            <a:t>Seal diaphragm bolt circle</a:t>
                          </a:r>
                          <a:endParaRPr lang="en-US" sz="1200" dirty="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1.75”</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Steel retaining washer I.D.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dirty="0">
                              <a:effectLst/>
                            </a:rPr>
                            <a:t>1.125”</a:t>
                          </a:r>
                          <a:endParaRPr lang="en-US" sz="1200" dirty="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Steel retaining washer O.D.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dirty="0">
                              <a:effectLst/>
                            </a:rPr>
                            <a:t>2.0”</a:t>
                          </a:r>
                          <a:endParaRPr lang="en-US" sz="1200" dirty="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Steel retaining washer bolt circle</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1.5”</a:t>
                          </a:r>
                          <a:endParaRPr lang="en-US" sz="1200">
                            <a:effectLst/>
                            <a:latin typeface="Calibri"/>
                            <a:ea typeface="Calibri"/>
                            <a:cs typeface="Times New Roman"/>
                          </a:endParaRPr>
                        </a:p>
                      </a:txBody>
                      <a:tcPr marL="43136" marR="43136" marT="0" marB="0" anchor="ctr"/>
                    </a:tc>
                  </a:tr>
                  <a:tr h="326267">
                    <a:tc>
                      <a:txBody>
                        <a:bodyPr/>
                        <a:lstStyle/>
                        <a:p>
                          <a:pPr marL="0" marR="0">
                            <a:lnSpc>
                              <a:spcPct val="115000"/>
                            </a:lnSpc>
                            <a:spcBef>
                              <a:spcPts val="0"/>
                            </a:spcBef>
                            <a:spcAft>
                              <a:spcPts val="0"/>
                            </a:spcAft>
                          </a:pPr>
                          <a:r>
                            <a:rPr lang="en-US" sz="1200">
                              <a:solidFill>
                                <a:schemeClr val="tx1"/>
                              </a:solidFill>
                              <a:effectLst/>
                            </a:rPr>
                            <a:t>Cork gasket I.D./O.D./B.C.</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Same as steel retaining washer</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Seal diaphragm bagging</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0.310”</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Seal washer I.D.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0.203”</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Seal washer O.D.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0.687”</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Paper seal gasket washer I.D.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dirty="0">
                              <a:effectLst/>
                            </a:rPr>
                            <a:t>0.203”</a:t>
                          </a:r>
                          <a:endParaRPr lang="en-US" sz="1200" dirty="0">
                            <a:effectLst/>
                            <a:latin typeface="Calibri"/>
                            <a:ea typeface="Calibri"/>
                            <a:cs typeface="Times New Roman"/>
                          </a:endParaRPr>
                        </a:p>
                      </a:txBody>
                      <a:tcPr marL="43136" marR="43136" marT="0" marB="0" anchor="ctr"/>
                    </a:tc>
                  </a:tr>
                  <a:tr h="304449">
                    <a:tc>
                      <a:txBody>
                        <a:bodyPr/>
                        <a:lstStyle/>
                        <a:p>
                          <a:pPr marL="0" marR="0">
                            <a:lnSpc>
                              <a:spcPct val="115000"/>
                            </a:lnSpc>
                            <a:spcBef>
                              <a:spcPts val="0"/>
                            </a:spcBef>
                            <a:spcAft>
                              <a:spcPts val="0"/>
                            </a:spcAft>
                          </a:pPr>
                          <a:r>
                            <a:rPr lang="en-US" sz="1200">
                              <a:solidFill>
                                <a:schemeClr val="tx1"/>
                              </a:solidFill>
                              <a:effectLst/>
                            </a:rPr>
                            <a:t>Paper seal gasket washer O.D.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a:rPr>
                                    </m:ctrlPr>
                                  </m:sSubSupPr>
                                  <m:e>
                                    <m:r>
                                      <a:rPr lang="en-US" sz="1200">
                                        <a:effectLst/>
                                        <a:latin typeface="Cambria Math"/>
                                      </a:rPr>
                                      <m:t>0.687</m:t>
                                    </m:r>
                                  </m:e>
                                  <m:sub>
                                    <m:r>
                                      <a:rPr lang="en-US" sz="1200">
                                        <a:effectLst/>
                                        <a:latin typeface="Cambria Math"/>
                                      </a:rPr>
                                      <m:t>−0.00"</m:t>
                                    </m:r>
                                  </m:sub>
                                  <m:sup>
                                    <m:r>
                                      <a:rPr lang="en-US" sz="1200">
                                        <a:effectLst/>
                                        <a:latin typeface="Cambria Math"/>
                                      </a:rPr>
                                      <m:t>+1/32"</m:t>
                                    </m:r>
                                  </m:sup>
                                </m:sSubSup>
                              </m:oMath>
                            </m:oMathPara>
                          </a14:m>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Lock washer type</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#10 “star” lock washer</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Main diaphragm bolt circle</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6.5”</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Main diaphragm pan diameter</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3.25”</a:t>
                          </a:r>
                          <a:endParaRPr lang="en-US" sz="1200">
                            <a:effectLst/>
                            <a:latin typeface="Calibri"/>
                            <a:ea typeface="Calibri"/>
                            <a:cs typeface="Times New Roman"/>
                          </a:endParaRPr>
                        </a:p>
                      </a:txBody>
                      <a:tcPr marL="43136" marR="43136" marT="0" marB="0" anchor="ctr"/>
                    </a:tc>
                  </a:tr>
                  <a:tr h="326267">
                    <a:tc>
                      <a:txBody>
                        <a:bodyPr/>
                        <a:lstStyle/>
                        <a:p>
                          <a:pPr marL="0" marR="0">
                            <a:lnSpc>
                              <a:spcPct val="115000"/>
                            </a:lnSpc>
                            <a:spcBef>
                              <a:spcPts val="0"/>
                            </a:spcBef>
                            <a:spcAft>
                              <a:spcPts val="0"/>
                            </a:spcAft>
                          </a:pPr>
                          <a:r>
                            <a:rPr lang="en-US" sz="1200">
                              <a:solidFill>
                                <a:schemeClr val="tx1"/>
                              </a:solidFill>
                              <a:effectLst/>
                            </a:rPr>
                            <a:t>Seal diaphragm nut setting</a:t>
                          </a:r>
                          <a:endParaRPr lang="en-US" sz="1200">
                            <a:solidFill>
                              <a:schemeClr val="tx1"/>
                            </a:solidFill>
                            <a:effectLst/>
                            <a:latin typeface="Calibri"/>
                            <a:ea typeface="Calibri"/>
                            <a:cs typeface="Times New Roman"/>
                          </a:endParaRPr>
                        </a:p>
                      </a:txBody>
                      <a:tcPr marL="43136" marR="43136" marT="0" marB="0" anchor="ctr"/>
                    </a:tc>
                    <a:tc>
                      <a:txBody>
                        <a:bodyPr/>
                        <a:lstStyle/>
                        <a:p>
                          <a:pPr marL="657225" marR="0" indent="-661035">
                            <a:lnSpc>
                              <a:spcPct val="115000"/>
                            </a:lnSpc>
                            <a:spcBef>
                              <a:spcPts val="0"/>
                            </a:spcBef>
                            <a:spcAft>
                              <a:spcPts val="0"/>
                            </a:spcAft>
                          </a:pPr>
                          <a:r>
                            <a:rPr lang="en-US" sz="1200">
                              <a:effectLst/>
                            </a:rPr>
                            <a:t>0.649” below top of lower body</a:t>
                          </a:r>
                          <a:endParaRPr lang="en-US" sz="1200">
                            <a:effectLst/>
                            <a:latin typeface="Calibri"/>
                            <a:ea typeface="Calibri"/>
                            <a:cs typeface="Times New Roman"/>
                          </a:endParaRPr>
                        </a:p>
                      </a:txBody>
                      <a:tcPr marL="43136" marR="43136" marT="0" marB="0" anchor="ctr"/>
                    </a:tc>
                  </a:tr>
                  <a:tr h="326267">
                    <a:tc>
                      <a:txBody>
                        <a:bodyPr/>
                        <a:lstStyle/>
                        <a:p>
                          <a:pPr marL="0" marR="0">
                            <a:lnSpc>
                              <a:spcPct val="115000"/>
                            </a:lnSpc>
                            <a:spcBef>
                              <a:spcPts val="0"/>
                            </a:spcBef>
                            <a:spcAft>
                              <a:spcPts val="0"/>
                            </a:spcAft>
                          </a:pPr>
                          <a:r>
                            <a:rPr lang="en-US" sz="1200" dirty="0">
                              <a:solidFill>
                                <a:schemeClr val="tx1"/>
                              </a:solidFill>
                              <a:effectLst/>
                            </a:rPr>
                            <a:t>Main diaphragm nut setting</a:t>
                          </a:r>
                          <a:endParaRPr lang="en-US" sz="1200" dirty="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dirty="0">
                              <a:effectLst/>
                            </a:rPr>
                            <a:t>0.068” above top of lower body</a:t>
                          </a:r>
                          <a:endParaRPr lang="en-US" sz="1200" dirty="0">
                            <a:effectLst/>
                            <a:latin typeface="Calibri"/>
                            <a:ea typeface="Calibri"/>
                            <a:cs typeface="Times New Roman"/>
                          </a:endParaRPr>
                        </a:p>
                      </a:txBody>
                      <a:tcPr marL="43136" marR="43136" marT="0" marB="0" anchor="ctr"/>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1617130236"/>
                  </p:ext>
                </p:extLst>
              </p:nvPr>
            </p:nvGraphicFramePr>
            <p:xfrm>
              <a:off x="152400" y="1066800"/>
              <a:ext cx="4038600" cy="4245470"/>
            </p:xfrm>
            <a:graphic>
              <a:graphicData uri="http://schemas.openxmlformats.org/drawingml/2006/table">
                <a:tbl>
                  <a:tblPr firstCol="1" bandRow="1">
                    <a:tableStyleId>{5C22544A-7EE6-4342-B048-85BDC9FD1C3A}</a:tableStyleId>
                  </a:tblPr>
                  <a:tblGrid>
                    <a:gridCol w="2237346"/>
                    <a:gridCol w="1801254"/>
                  </a:tblGrid>
                  <a:tr h="243559">
                    <a:tc>
                      <a:txBody>
                        <a:bodyPr/>
                        <a:lstStyle/>
                        <a:p>
                          <a:pPr marL="0" marR="0">
                            <a:lnSpc>
                              <a:spcPct val="115000"/>
                            </a:lnSpc>
                            <a:spcBef>
                              <a:spcPts val="0"/>
                            </a:spcBef>
                            <a:spcAft>
                              <a:spcPts val="0"/>
                            </a:spcAft>
                          </a:pPr>
                          <a:r>
                            <a:rPr lang="en-US" sz="1200" dirty="0">
                              <a:solidFill>
                                <a:schemeClr val="tx1"/>
                              </a:solidFill>
                              <a:effectLst/>
                            </a:rPr>
                            <a:t>Seal diaphragm bolt circle</a:t>
                          </a:r>
                          <a:endParaRPr lang="en-US" sz="1200" dirty="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1.75”</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Steel retaining washer I.D.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dirty="0">
                              <a:effectLst/>
                            </a:rPr>
                            <a:t>1.125”</a:t>
                          </a:r>
                          <a:endParaRPr lang="en-US" sz="1200" dirty="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Steel retaining washer O.D.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dirty="0">
                              <a:effectLst/>
                            </a:rPr>
                            <a:t>2.0”</a:t>
                          </a:r>
                          <a:endParaRPr lang="en-US" sz="1200" dirty="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Steel retaining washer bolt circle</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1.5”</a:t>
                          </a:r>
                          <a:endParaRPr lang="en-US" sz="1200">
                            <a:effectLst/>
                            <a:latin typeface="Calibri"/>
                            <a:ea typeface="Calibri"/>
                            <a:cs typeface="Times New Roman"/>
                          </a:endParaRPr>
                        </a:p>
                      </a:txBody>
                      <a:tcPr marL="43136" marR="43136" marT="0" marB="0" anchor="ctr"/>
                    </a:tc>
                  </a:tr>
                  <a:tr h="420624">
                    <a:tc>
                      <a:txBody>
                        <a:bodyPr/>
                        <a:lstStyle/>
                        <a:p>
                          <a:pPr marL="0" marR="0">
                            <a:lnSpc>
                              <a:spcPct val="115000"/>
                            </a:lnSpc>
                            <a:spcBef>
                              <a:spcPts val="0"/>
                            </a:spcBef>
                            <a:spcAft>
                              <a:spcPts val="0"/>
                            </a:spcAft>
                          </a:pPr>
                          <a:r>
                            <a:rPr lang="en-US" sz="1200">
                              <a:solidFill>
                                <a:schemeClr val="tx1"/>
                              </a:solidFill>
                              <a:effectLst/>
                            </a:rPr>
                            <a:t>Cork gasket I.D./O.D./B.C.</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Same as steel retaining washer</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Seal diaphragm bagging</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0.310”</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Seal washer I.D.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0.203”</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Seal washer O.D.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0.687”</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Paper seal gasket washer I.D.</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dirty="0">
                              <a:effectLst/>
                            </a:rPr>
                            <a:t>0.203”</a:t>
                          </a:r>
                          <a:endParaRPr lang="en-US" sz="1200" dirty="0">
                            <a:effectLst/>
                            <a:latin typeface="Calibri"/>
                            <a:ea typeface="Calibri"/>
                            <a:cs typeface="Times New Roman"/>
                          </a:endParaRPr>
                        </a:p>
                      </a:txBody>
                      <a:tcPr marL="43136" marR="43136" marT="0" marB="0" anchor="ctr"/>
                    </a:tc>
                  </a:tr>
                  <a:tr h="304449">
                    <a:tc>
                      <a:txBody>
                        <a:bodyPr/>
                        <a:lstStyle/>
                        <a:p>
                          <a:pPr marL="0" marR="0">
                            <a:lnSpc>
                              <a:spcPct val="115000"/>
                            </a:lnSpc>
                            <a:spcBef>
                              <a:spcPts val="0"/>
                            </a:spcBef>
                            <a:spcAft>
                              <a:spcPts val="0"/>
                            </a:spcAft>
                          </a:pPr>
                          <a:r>
                            <a:rPr lang="en-US" sz="1200">
                              <a:solidFill>
                                <a:schemeClr val="tx1"/>
                              </a:solidFill>
                              <a:effectLst/>
                            </a:rPr>
                            <a:t>Paper seal gasket washer O.D.</a:t>
                          </a:r>
                          <a:endParaRPr lang="en-US" sz="1200">
                            <a:solidFill>
                              <a:schemeClr val="tx1"/>
                            </a:solidFill>
                            <a:effectLst/>
                            <a:latin typeface="Calibri"/>
                            <a:ea typeface="Calibri"/>
                            <a:cs typeface="Times New Roman"/>
                          </a:endParaRPr>
                        </a:p>
                      </a:txBody>
                      <a:tcPr marL="43136" marR="43136" marT="0" marB="0" anchor="ctr"/>
                    </a:tc>
                    <a:tc>
                      <a:txBody>
                        <a:bodyPr/>
                        <a:lstStyle/>
                        <a:p>
                          <a:endParaRPr lang="en-US"/>
                        </a:p>
                      </a:txBody>
                      <a:tcPr marL="43136" marR="43136" marT="0" marB="0" anchor="ctr">
                        <a:blipFill rotWithShape="1">
                          <a:blip r:embed="rId2"/>
                          <a:stretch>
                            <a:fillRect l="-123986" t="-780000" b="-544000"/>
                          </a:stretch>
                        </a:blipFill>
                      </a:tcPr>
                    </a:tc>
                  </a:tr>
                  <a:tr h="243559">
                    <a:tc>
                      <a:txBody>
                        <a:bodyPr/>
                        <a:lstStyle/>
                        <a:p>
                          <a:pPr marL="0" marR="0">
                            <a:lnSpc>
                              <a:spcPct val="115000"/>
                            </a:lnSpc>
                            <a:spcBef>
                              <a:spcPts val="0"/>
                            </a:spcBef>
                            <a:spcAft>
                              <a:spcPts val="0"/>
                            </a:spcAft>
                          </a:pPr>
                          <a:r>
                            <a:rPr lang="en-US" sz="1200">
                              <a:solidFill>
                                <a:schemeClr val="tx1"/>
                              </a:solidFill>
                              <a:effectLst/>
                            </a:rPr>
                            <a:t>Lock washer type</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#10 “star” lock washer</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Main diaphragm bolt circle</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6.5”</a:t>
                          </a:r>
                          <a:endParaRPr lang="en-US" sz="1200">
                            <a:effectLst/>
                            <a:latin typeface="Calibri"/>
                            <a:ea typeface="Calibri"/>
                            <a:cs typeface="Times New Roman"/>
                          </a:endParaRPr>
                        </a:p>
                      </a:txBody>
                      <a:tcPr marL="43136" marR="43136" marT="0" marB="0" anchor="ctr"/>
                    </a:tc>
                  </a:tr>
                  <a:tr h="243559">
                    <a:tc>
                      <a:txBody>
                        <a:bodyPr/>
                        <a:lstStyle/>
                        <a:p>
                          <a:pPr marL="0" marR="0">
                            <a:lnSpc>
                              <a:spcPct val="115000"/>
                            </a:lnSpc>
                            <a:spcBef>
                              <a:spcPts val="0"/>
                            </a:spcBef>
                            <a:spcAft>
                              <a:spcPts val="0"/>
                            </a:spcAft>
                          </a:pPr>
                          <a:r>
                            <a:rPr lang="en-US" sz="1200">
                              <a:solidFill>
                                <a:schemeClr val="tx1"/>
                              </a:solidFill>
                              <a:effectLst/>
                            </a:rPr>
                            <a:t>Main diaphragm pan diameter</a:t>
                          </a:r>
                          <a:endParaRPr lang="en-US" sz="120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a:effectLst/>
                            </a:rPr>
                            <a:t>3.25”</a:t>
                          </a:r>
                          <a:endParaRPr lang="en-US" sz="1200">
                            <a:effectLst/>
                            <a:latin typeface="Calibri"/>
                            <a:ea typeface="Calibri"/>
                            <a:cs typeface="Times New Roman"/>
                          </a:endParaRPr>
                        </a:p>
                      </a:txBody>
                      <a:tcPr marL="43136" marR="43136" marT="0" marB="0" anchor="ctr"/>
                    </a:tc>
                  </a:tr>
                  <a:tr h="420624">
                    <a:tc>
                      <a:txBody>
                        <a:bodyPr/>
                        <a:lstStyle/>
                        <a:p>
                          <a:pPr marL="0" marR="0">
                            <a:lnSpc>
                              <a:spcPct val="115000"/>
                            </a:lnSpc>
                            <a:spcBef>
                              <a:spcPts val="0"/>
                            </a:spcBef>
                            <a:spcAft>
                              <a:spcPts val="0"/>
                            </a:spcAft>
                          </a:pPr>
                          <a:r>
                            <a:rPr lang="en-US" sz="1200">
                              <a:solidFill>
                                <a:schemeClr val="tx1"/>
                              </a:solidFill>
                              <a:effectLst/>
                            </a:rPr>
                            <a:t>Seal diaphragm nut setting</a:t>
                          </a:r>
                          <a:endParaRPr lang="en-US" sz="1200">
                            <a:solidFill>
                              <a:schemeClr val="tx1"/>
                            </a:solidFill>
                            <a:effectLst/>
                            <a:latin typeface="Calibri"/>
                            <a:ea typeface="Calibri"/>
                            <a:cs typeface="Times New Roman"/>
                          </a:endParaRPr>
                        </a:p>
                      </a:txBody>
                      <a:tcPr marL="43136" marR="43136" marT="0" marB="0" anchor="ctr"/>
                    </a:tc>
                    <a:tc>
                      <a:txBody>
                        <a:bodyPr/>
                        <a:lstStyle/>
                        <a:p>
                          <a:pPr marL="657225" marR="0" indent="-661035">
                            <a:lnSpc>
                              <a:spcPct val="115000"/>
                            </a:lnSpc>
                            <a:spcBef>
                              <a:spcPts val="0"/>
                            </a:spcBef>
                            <a:spcAft>
                              <a:spcPts val="0"/>
                            </a:spcAft>
                          </a:pPr>
                          <a:r>
                            <a:rPr lang="en-US" sz="1200">
                              <a:effectLst/>
                            </a:rPr>
                            <a:t>0.649” below top of lower body</a:t>
                          </a:r>
                          <a:endParaRPr lang="en-US" sz="1200">
                            <a:effectLst/>
                            <a:latin typeface="Calibri"/>
                            <a:ea typeface="Calibri"/>
                            <a:cs typeface="Times New Roman"/>
                          </a:endParaRPr>
                        </a:p>
                      </a:txBody>
                      <a:tcPr marL="43136" marR="43136" marT="0" marB="0" anchor="ctr"/>
                    </a:tc>
                  </a:tr>
                  <a:tr h="420624">
                    <a:tc>
                      <a:txBody>
                        <a:bodyPr/>
                        <a:lstStyle/>
                        <a:p>
                          <a:pPr marL="0" marR="0">
                            <a:lnSpc>
                              <a:spcPct val="115000"/>
                            </a:lnSpc>
                            <a:spcBef>
                              <a:spcPts val="0"/>
                            </a:spcBef>
                            <a:spcAft>
                              <a:spcPts val="0"/>
                            </a:spcAft>
                          </a:pPr>
                          <a:r>
                            <a:rPr lang="en-US" sz="1200" dirty="0">
                              <a:solidFill>
                                <a:schemeClr val="tx1"/>
                              </a:solidFill>
                              <a:effectLst/>
                            </a:rPr>
                            <a:t>Main diaphragm nut setting</a:t>
                          </a:r>
                          <a:endParaRPr lang="en-US" sz="1200" dirty="0">
                            <a:solidFill>
                              <a:schemeClr val="tx1"/>
                            </a:solidFill>
                            <a:effectLst/>
                            <a:latin typeface="Calibri"/>
                            <a:ea typeface="Calibri"/>
                            <a:cs typeface="Times New Roman"/>
                          </a:endParaRPr>
                        </a:p>
                      </a:txBody>
                      <a:tcPr marL="43136" marR="43136" marT="0" marB="0" anchor="ctr"/>
                    </a:tc>
                    <a:tc>
                      <a:txBody>
                        <a:bodyPr/>
                        <a:lstStyle/>
                        <a:p>
                          <a:pPr marL="0" marR="0">
                            <a:lnSpc>
                              <a:spcPct val="115000"/>
                            </a:lnSpc>
                            <a:spcBef>
                              <a:spcPts val="0"/>
                            </a:spcBef>
                            <a:spcAft>
                              <a:spcPts val="0"/>
                            </a:spcAft>
                          </a:pPr>
                          <a:r>
                            <a:rPr lang="en-US" sz="1200" dirty="0">
                              <a:effectLst/>
                            </a:rPr>
                            <a:t>0.068” above top of lower body</a:t>
                          </a:r>
                          <a:endParaRPr lang="en-US" sz="1200" dirty="0">
                            <a:effectLst/>
                            <a:latin typeface="Calibri"/>
                            <a:ea typeface="Calibri"/>
                            <a:cs typeface="Times New Roman"/>
                          </a:endParaRPr>
                        </a:p>
                      </a:txBody>
                      <a:tcPr marL="43136" marR="43136" marT="0" marB="0" anchor="ctr"/>
                    </a:tc>
                  </a:tr>
                </a:tbl>
              </a:graphicData>
            </a:graphic>
          </p:graphicFrame>
        </mc:Fallback>
      </mc:AlternateContent>
      <p:pic>
        <p:nvPicPr>
          <p:cNvPr id="5" name="Picture 4"/>
          <p:cNvPicPr/>
          <p:nvPr/>
        </p:nvPicPr>
        <p:blipFill rotWithShape="1">
          <a:blip r:embed="rId3" cstate="print">
            <a:extLst>
              <a:ext uri="{28A0092B-C50C-407E-A947-70E740481C1C}">
                <a14:useLocalDpi xmlns:a14="http://schemas.microsoft.com/office/drawing/2010/main" val="0"/>
              </a:ext>
            </a:extLst>
          </a:blip>
          <a:srcRect r="17562" b="14091"/>
          <a:stretch/>
        </p:blipFill>
        <p:spPr>
          <a:xfrm>
            <a:off x="4726067" y="2057400"/>
            <a:ext cx="3203734" cy="1371600"/>
          </a:xfrm>
          <a:prstGeom prst="rect">
            <a:avLst/>
          </a:prstGeom>
        </p:spPr>
      </p:pic>
      <p:sp>
        <p:nvSpPr>
          <p:cNvPr id="6" name="TextBox 5"/>
          <p:cNvSpPr txBox="1"/>
          <p:nvPr/>
        </p:nvSpPr>
        <p:spPr>
          <a:xfrm>
            <a:off x="78459" y="5574268"/>
            <a:ext cx="5255541" cy="584775"/>
          </a:xfrm>
          <a:prstGeom prst="rect">
            <a:avLst/>
          </a:prstGeom>
          <a:noFill/>
          <a:ln>
            <a:noFill/>
          </a:ln>
        </p:spPr>
        <p:txBody>
          <a:bodyPr wrap="none" rtlCol="0">
            <a:spAutoFit/>
          </a:bodyPr>
          <a:lstStyle/>
          <a:p>
            <a:r>
              <a:rPr lang="en-US" sz="3200" dirty="0" smtClean="0"/>
              <a:t>Recommended Components</a:t>
            </a:r>
            <a:endParaRPr lang="en-US" sz="3200" dirty="0"/>
          </a:p>
        </p:txBody>
      </p:sp>
      <p:pic>
        <p:nvPicPr>
          <p:cNvPr id="102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8820" y="3581400"/>
            <a:ext cx="2590800" cy="199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320231" y="1219200"/>
            <a:ext cx="4595169" cy="584775"/>
          </a:xfrm>
          <a:prstGeom prst="rect">
            <a:avLst/>
          </a:prstGeom>
          <a:noFill/>
          <a:ln>
            <a:noFill/>
          </a:ln>
        </p:spPr>
        <p:txBody>
          <a:bodyPr wrap="none" rtlCol="0">
            <a:spAutoFit/>
          </a:bodyPr>
          <a:lstStyle/>
          <a:p>
            <a:r>
              <a:rPr lang="en-US" sz="3200" dirty="0" smtClean="0"/>
              <a:t>Modified Assembly Tools</a:t>
            </a:r>
            <a:endParaRPr lang="en-US" sz="3200" dirty="0"/>
          </a:p>
        </p:txBody>
      </p:sp>
    </p:spTree>
    <p:extLst>
      <p:ext uri="{BB962C8B-B14F-4D97-AF65-F5344CB8AC3E}">
        <p14:creationId xmlns:p14="http://schemas.microsoft.com/office/powerpoint/2010/main" val="106376223"/>
      </p:ext>
    </p:extLst>
  </p:cSld>
  <p:clrMapOvr>
    <a:masterClrMapping/>
  </p:clrMapOvr>
  <mc:AlternateContent xmlns:mc="http://schemas.openxmlformats.org/markup-compatibility/2006" xmlns:p14="http://schemas.microsoft.com/office/powerpoint/2010/main">
    <mc:Choice Requires="p14">
      <p:transition spd="slow" p14:dur="2000" advTm="29685"/>
    </mc:Choice>
    <mc:Fallback xmlns="">
      <p:transition spd="slow" advTm="2968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4BZR Test Rig</a:t>
            </a:r>
            <a:endParaRPr lang="en-US" dirty="0"/>
          </a:p>
        </p:txBody>
      </p:sp>
      <p:pic>
        <p:nvPicPr>
          <p:cNvPr id="4" name="Picture 8" descr="bzrt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5718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
          <p:cNvSpPr txBox="1">
            <a:spLocks/>
          </p:cNvSpPr>
          <p:nvPr/>
        </p:nvSpPr>
        <p:spPr bwMode="auto">
          <a:xfrm>
            <a:off x="228600" y="1600200"/>
            <a:ext cx="4911725"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14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14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14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1400">
                <a:solidFill>
                  <a:schemeClr val="tx1"/>
                </a:solidFill>
                <a:latin typeface="+mn-lt"/>
                <a:ea typeface="ＭＳ Ｐゴシック" pitchFamily="-112" charset="-128"/>
              </a:defRPr>
            </a:lvl9pPr>
          </a:lstStyle>
          <a:p>
            <a:pPr marL="0" indent="0">
              <a:buFontTx/>
              <a:buNone/>
            </a:pPr>
            <a:r>
              <a:rPr lang="en-US" altLang="en-US" kern="0" dirty="0" smtClean="0"/>
              <a:t>Objective:</a:t>
            </a:r>
            <a:r>
              <a:rPr lang="en-US" altLang="en-US" sz="2400" kern="0" dirty="0" smtClean="0"/>
              <a:t> To test Balanced Zero Regulators performance against quality standards. The ability to digitally record and display test data.</a:t>
            </a:r>
            <a:endParaRPr lang="en-US" altLang="en-US" kern="0" dirty="0" smtClean="0"/>
          </a:p>
        </p:txBody>
      </p:sp>
    </p:spTree>
    <p:extLst>
      <p:ext uri="{BB962C8B-B14F-4D97-AF65-F5344CB8AC3E}">
        <p14:creationId xmlns:p14="http://schemas.microsoft.com/office/powerpoint/2010/main" val="3279451007"/>
      </p:ext>
    </p:extLst>
  </p:cSld>
  <p:clrMapOvr>
    <a:masterClrMapping/>
  </p:clrMapOvr>
  <mc:AlternateContent xmlns:mc="http://schemas.openxmlformats.org/markup-compatibility/2006" xmlns:p14="http://schemas.microsoft.com/office/powerpoint/2010/main">
    <mc:Choice Requires="p14">
      <p:transition spd="slow" p14:dur="2000" advTm="1401"/>
    </mc:Choice>
    <mc:Fallback xmlns="">
      <p:transition spd="slow" advTm="140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4BZR Marketing Claim Tests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713058136"/>
              </p:ext>
            </p:extLst>
          </p:nvPr>
        </p:nvGraphicFramePr>
        <p:xfrm>
          <a:off x="762000" y="1143000"/>
          <a:ext cx="7772399"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591250"/>
      </p:ext>
    </p:extLst>
  </p:cSld>
  <p:clrMapOvr>
    <a:masterClrMapping/>
  </p:clrMapOvr>
  <mc:AlternateContent xmlns:mc="http://schemas.openxmlformats.org/markup-compatibility/2006" xmlns:p14="http://schemas.microsoft.com/office/powerpoint/2010/main">
    <mc:Choice Requires="p14">
      <p:transition spd="slow" p14:dur="2000" advTm="159001"/>
    </mc:Choice>
    <mc:Fallback xmlns="">
      <p:transition spd="slow" advTm="1590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745"/>
          <a:stretch/>
        </p:blipFill>
        <p:spPr bwMode="auto">
          <a:xfrm>
            <a:off x="3129073" y="2743200"/>
            <a:ext cx="2857500" cy="255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275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562" y="2842437"/>
            <a:ext cx="2660792" cy="266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29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idx="4294967295"/>
          </p:nvPr>
        </p:nvSpPr>
        <p:spPr/>
        <p:txBody>
          <a:bodyPr/>
          <a:lstStyle/>
          <a:p>
            <a:pPr marL="0" indent="0" algn="r"/>
            <a:r>
              <a:rPr lang="en-US" dirty="0"/>
              <a:t>4BZR Regulator</a:t>
            </a:r>
          </a:p>
        </p:txBody>
      </p:sp>
      <p:sp>
        <p:nvSpPr>
          <p:cNvPr id="9221" name="Date Placeholder 1"/>
          <p:cNvSpPr>
            <a:spLocks noGrp="1"/>
          </p:cNvSpPr>
          <p:nvPr>
            <p:ph type="dt" sz="quarter" idx="10"/>
          </p:nvPr>
        </p:nvSpPr>
        <p:spPr>
          <a:noFill/>
        </p:spPr>
        <p:txBody>
          <a:bodyPr/>
          <a:lstStyle/>
          <a:p>
            <a:r>
              <a:rPr lang="en-US" dirty="0" smtClean="0"/>
              <a:t>December 2013</a:t>
            </a:r>
          </a:p>
        </p:txBody>
      </p:sp>
      <p:sp>
        <p:nvSpPr>
          <p:cNvPr id="2" name="Text Placeholder 1"/>
          <p:cNvSpPr>
            <a:spLocks noGrp="1"/>
          </p:cNvSpPr>
          <p:nvPr>
            <p:ph type="body" sz="half" idx="1"/>
          </p:nvPr>
        </p:nvSpPr>
        <p:spPr>
          <a:xfrm>
            <a:off x="0" y="1447800"/>
            <a:ext cx="5269923" cy="4495800"/>
          </a:xfrm>
        </p:spPr>
        <p:txBody>
          <a:bodyPr/>
          <a:lstStyle/>
          <a:p>
            <a:pPr marL="0" indent="0">
              <a:lnSpc>
                <a:spcPct val="114000"/>
              </a:lnSpc>
              <a:buNone/>
            </a:pPr>
            <a:r>
              <a:rPr lang="en-US" sz="3600" dirty="0" smtClean="0"/>
              <a:t>Objective:</a:t>
            </a:r>
          </a:p>
          <a:p>
            <a:pPr>
              <a:lnSpc>
                <a:spcPct val="114000"/>
              </a:lnSpc>
              <a:buFont typeface="Wingdings" pitchFamily="2" charset="2"/>
              <a:buChar char="q"/>
            </a:pPr>
            <a:r>
              <a:rPr lang="en-US" sz="2400" dirty="0" smtClean="0">
                <a:latin typeface="Times New Roman" pitchFamily="18" charset="0"/>
                <a:cs typeface="Times New Roman" pitchFamily="18" charset="0"/>
              </a:rPr>
              <a:t>Launch the 4BZR – ½” regulator</a:t>
            </a:r>
          </a:p>
          <a:p>
            <a:pPr>
              <a:lnSpc>
                <a:spcPct val="114000"/>
              </a:lnSpc>
              <a:buFont typeface="Wingdings" pitchFamily="2" charset="2"/>
              <a:buChar char="q"/>
            </a:pPr>
            <a:r>
              <a:rPr lang="en-US" sz="2400" dirty="0" smtClean="0">
                <a:latin typeface="Times New Roman" pitchFamily="18" charset="0"/>
                <a:cs typeface="Times New Roman" pitchFamily="18" charset="0"/>
              </a:rPr>
              <a:t>Conduct performance tests with various conditions: flow rate, pressure variation, washer weights, spring properties and diaphragms.</a:t>
            </a:r>
            <a:endParaRPr lang="en-US" sz="2400" dirty="0">
              <a:latin typeface="Times New Roman" pitchFamily="18" charset="0"/>
              <a:cs typeface="Times New Roman" pitchFamily="18" charset="0"/>
            </a:endParaRPr>
          </a:p>
          <a:p>
            <a:pPr>
              <a:lnSpc>
                <a:spcPct val="114000"/>
              </a:lnSpc>
              <a:buFont typeface="Wingdings" pitchFamily="2" charset="2"/>
              <a:buChar char="q"/>
            </a:pPr>
            <a:r>
              <a:rPr lang="en-US" sz="2400" dirty="0" smtClean="0">
                <a:latin typeface="Times New Roman" pitchFamily="18" charset="0"/>
                <a:cs typeface="Times New Roman" pitchFamily="18" charset="0"/>
              </a:rPr>
              <a:t>Meet or exceed the current standard for constant pressure output from the regulator</a:t>
            </a:r>
            <a:endParaRPr lang="en-US" sz="2400" dirty="0">
              <a:latin typeface="Times New Roman" pitchFamily="18" charset="0"/>
              <a:cs typeface="Times New Roman" pitchFamily="18" charset="0"/>
            </a:endParaRPr>
          </a:p>
          <a:p>
            <a:pPr marL="0" indent="0">
              <a:lnSpc>
                <a:spcPct val="114000"/>
              </a:lnSpc>
              <a:buNone/>
            </a:pPr>
            <a:endParaRPr lang="en-US" sz="2400" dirty="0"/>
          </a:p>
          <a:p>
            <a:pPr marL="0" indent="0">
              <a:lnSpc>
                <a:spcPct val="114000"/>
              </a:lnSpc>
              <a:buNone/>
            </a:pPr>
            <a:endParaRPr lang="en-US" sz="3600" dirty="0" smtClean="0"/>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1981" y="3984914"/>
            <a:ext cx="1881970" cy="161751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bwMode="auto">
          <a:xfrm>
            <a:off x="5269923" y="1811482"/>
            <a:ext cx="1824990" cy="1828800"/>
          </a:xfrm>
          <a:prstGeom prst="rect">
            <a:avLst/>
          </a:prstGeom>
          <a:noFill/>
          <a:ln>
            <a:noFill/>
          </a:ln>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bwMode="auto">
          <a:xfrm>
            <a:off x="7285413" y="1801091"/>
            <a:ext cx="1851660" cy="1828800"/>
          </a:xfrm>
          <a:prstGeom prst="rect">
            <a:avLst/>
          </a:prstGeom>
          <a:noFill/>
          <a:ln>
            <a:noFill/>
          </a:ln>
        </p:spPr>
      </p:pic>
      <p:pic>
        <p:nvPicPr>
          <p:cNvPr id="18" name="Picture 17"/>
          <p:cNvPicPr/>
          <p:nvPr/>
        </p:nvPicPr>
        <p:blipFill>
          <a:blip r:embed="rId6" cstate="print">
            <a:extLst>
              <a:ext uri="{28A0092B-C50C-407E-A947-70E740481C1C}">
                <a14:useLocalDpi xmlns:a14="http://schemas.microsoft.com/office/drawing/2010/main" val="0"/>
              </a:ext>
            </a:extLst>
          </a:blip>
          <a:stretch>
            <a:fillRect/>
          </a:stretch>
        </p:blipFill>
        <p:spPr bwMode="auto">
          <a:xfrm>
            <a:off x="5269923" y="4184073"/>
            <a:ext cx="1824990" cy="1219200"/>
          </a:xfrm>
          <a:prstGeom prst="rect">
            <a:avLst/>
          </a:prstGeom>
          <a:noFill/>
          <a:ln>
            <a:noFill/>
          </a:ln>
        </p:spPr>
      </p:pic>
    </p:spTree>
    <p:extLst>
      <p:ext uri="{BB962C8B-B14F-4D97-AF65-F5344CB8AC3E}">
        <p14:creationId xmlns:p14="http://schemas.microsoft.com/office/powerpoint/2010/main" val="2456240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4BZR Before Summer 2013</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76671"/>
            <a:ext cx="2895600" cy="3528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33400" y="4876800"/>
            <a:ext cx="3344185" cy="369332"/>
          </a:xfrm>
          <a:prstGeom prst="rect">
            <a:avLst/>
          </a:prstGeom>
          <a:noFill/>
        </p:spPr>
        <p:txBody>
          <a:bodyPr wrap="none" rtlCol="0">
            <a:spAutoFit/>
          </a:bodyPr>
          <a:lstStyle/>
          <a:p>
            <a:r>
              <a:rPr lang="en-US" dirty="0" smtClean="0"/>
              <a:t>½” Balanced Zero Regulator</a:t>
            </a:r>
            <a:endParaRPr lang="en-US" dirty="0"/>
          </a:p>
        </p:txBody>
      </p:sp>
      <p:sp>
        <p:nvSpPr>
          <p:cNvPr id="7" name="TextBox 6"/>
          <p:cNvSpPr txBox="1"/>
          <p:nvPr/>
        </p:nvSpPr>
        <p:spPr>
          <a:xfrm>
            <a:off x="533400" y="5638800"/>
            <a:ext cx="3666388" cy="369332"/>
          </a:xfrm>
          <a:prstGeom prst="rect">
            <a:avLst/>
          </a:prstGeom>
          <a:noFill/>
        </p:spPr>
        <p:txBody>
          <a:bodyPr wrap="none" rtlCol="0">
            <a:spAutoFit/>
          </a:bodyPr>
          <a:lstStyle/>
          <a:p>
            <a:r>
              <a:rPr lang="en-US" dirty="0" smtClean="0"/>
              <a:t>Erratic performance on shut-off</a:t>
            </a:r>
          </a:p>
        </p:txBody>
      </p:sp>
      <p:graphicFrame>
        <p:nvGraphicFramePr>
          <p:cNvPr id="9" name="Chart 8"/>
          <p:cNvGraphicFramePr>
            <a:graphicFrameLocks/>
          </p:cNvGraphicFramePr>
          <p:nvPr>
            <p:extLst>
              <p:ext uri="{D42A27DB-BD31-4B8C-83A1-F6EECF244321}">
                <p14:modId xmlns:p14="http://schemas.microsoft.com/office/powerpoint/2010/main" val="21386949"/>
              </p:ext>
            </p:extLst>
          </p:nvPr>
        </p:nvGraphicFramePr>
        <p:xfrm>
          <a:off x="3928694" y="1143000"/>
          <a:ext cx="4495800" cy="35625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0374561"/>
      </p:ext>
    </p:extLst>
  </p:cSld>
  <p:clrMapOvr>
    <a:masterClrMapping/>
  </p:clrMapOvr>
  <mc:AlternateContent xmlns:mc="http://schemas.openxmlformats.org/markup-compatibility/2006" xmlns:p14="http://schemas.microsoft.com/office/powerpoint/2010/main">
    <mc:Choice Requires="p14">
      <p:transition spd="slow" p14:dur="2000" advTm="63143"/>
    </mc:Choice>
    <mc:Fallback xmlns="">
      <p:transition spd="slow" advTm="6314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7024744" cy="4191000"/>
          </a:xfrm>
        </p:spPr>
        <p:txBody>
          <a:bodyPr>
            <a:noAutofit/>
          </a:bodyPr>
          <a:lstStyle/>
          <a:p>
            <a:pPr algn="ctr"/>
            <a:r>
              <a:rPr lang="en-US" sz="3200" dirty="0" smtClean="0">
                <a:solidFill>
                  <a:schemeClr val="tx1"/>
                </a:solidFill>
              </a:rPr>
              <a:t>“On-Target with minimum variance.”</a:t>
            </a:r>
            <a:br>
              <a:rPr lang="en-US" sz="3200" dirty="0" smtClean="0">
                <a:solidFill>
                  <a:schemeClr val="tx1"/>
                </a:solidFill>
              </a:rPr>
            </a:br>
            <a:r>
              <a:rPr lang="en-US" sz="3200" dirty="0">
                <a:solidFill>
                  <a:schemeClr val="tx1"/>
                </a:solidFill>
              </a:rPr>
              <a:t/>
            </a:r>
            <a:br>
              <a:rPr lang="en-US" sz="3200" dirty="0">
                <a:solidFill>
                  <a:schemeClr val="tx1"/>
                </a:solidFill>
              </a:rPr>
            </a:br>
            <a:r>
              <a:rPr lang="en-US" sz="3200" dirty="0" smtClean="0">
                <a:solidFill>
                  <a:schemeClr val="tx1"/>
                </a:solidFill>
              </a:rPr>
              <a:t>“Operating with minimum variance is achieved only when a process displays a reasonable degree of statistical control.”</a:t>
            </a:r>
            <a:br>
              <a:rPr lang="en-US" sz="3200" dirty="0" smtClean="0">
                <a:solidFill>
                  <a:schemeClr val="tx1"/>
                </a:solidFill>
              </a:rPr>
            </a:br>
            <a:r>
              <a:rPr lang="en-US" sz="3200" dirty="0">
                <a:solidFill>
                  <a:schemeClr val="tx1"/>
                </a:solidFill>
              </a:rPr>
              <a:t/>
            </a:r>
            <a:br>
              <a:rPr lang="en-US" sz="3200" dirty="0">
                <a:solidFill>
                  <a:schemeClr val="tx1"/>
                </a:solidFill>
              </a:rPr>
            </a:br>
            <a:r>
              <a:rPr lang="en-US" sz="3200" dirty="0" smtClean="0">
                <a:solidFill>
                  <a:schemeClr val="tx1"/>
                </a:solidFill>
              </a:rPr>
              <a:t>-Walter A. </a:t>
            </a:r>
            <a:r>
              <a:rPr lang="en-US" sz="3200" dirty="0" err="1" smtClean="0">
                <a:solidFill>
                  <a:schemeClr val="tx1"/>
                </a:solidFill>
              </a:rPr>
              <a:t>Shewhart</a:t>
            </a:r>
            <a:endParaRPr lang="en-US" sz="3200" dirty="0">
              <a:solidFill>
                <a:schemeClr val="tx1"/>
              </a:solidFill>
            </a:endParaRPr>
          </a:p>
        </p:txBody>
      </p:sp>
      <p:sp>
        <p:nvSpPr>
          <p:cNvPr id="4" name="Rectangle 8"/>
          <p:cNvSpPr txBox="1">
            <a:spLocks noChangeArrowheads="1"/>
          </p:cNvSpPr>
          <p:nvPr/>
        </p:nvSpPr>
        <p:spPr bwMode="auto">
          <a:xfrm>
            <a:off x="2438400" y="204788"/>
            <a:ext cx="6248400" cy="785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bg1"/>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bg1"/>
                </a:solidFill>
                <a:latin typeface="Calibri" pitchFamily="-112" charset="0"/>
                <a:ea typeface="ＭＳ Ｐゴシック" pitchFamily="34" charset="-128"/>
              </a:defRPr>
            </a:lvl2pPr>
            <a:lvl3pPr algn="l" rtl="0" eaLnBrk="0" fontAlgn="base" hangingPunct="0">
              <a:spcBef>
                <a:spcPct val="0"/>
              </a:spcBef>
              <a:spcAft>
                <a:spcPct val="0"/>
              </a:spcAft>
              <a:defRPr sz="3600">
                <a:solidFill>
                  <a:schemeClr val="bg1"/>
                </a:solidFill>
                <a:latin typeface="Calibri" pitchFamily="-112" charset="0"/>
                <a:ea typeface="ＭＳ Ｐゴシック" pitchFamily="34" charset="-128"/>
              </a:defRPr>
            </a:lvl3pPr>
            <a:lvl4pPr algn="l" rtl="0" eaLnBrk="0" fontAlgn="base" hangingPunct="0">
              <a:spcBef>
                <a:spcPct val="0"/>
              </a:spcBef>
              <a:spcAft>
                <a:spcPct val="0"/>
              </a:spcAft>
              <a:defRPr sz="3600">
                <a:solidFill>
                  <a:schemeClr val="bg1"/>
                </a:solidFill>
                <a:latin typeface="Calibri" pitchFamily="-112" charset="0"/>
                <a:ea typeface="ＭＳ Ｐゴシック" pitchFamily="34" charset="-128"/>
              </a:defRPr>
            </a:lvl4pPr>
            <a:lvl5pPr algn="l" rtl="0" eaLnBrk="0" fontAlgn="base" hangingPunct="0">
              <a:spcBef>
                <a:spcPct val="0"/>
              </a:spcBef>
              <a:spcAft>
                <a:spcPct val="0"/>
              </a:spcAft>
              <a:defRPr sz="3600">
                <a:solidFill>
                  <a:schemeClr val="bg1"/>
                </a:solidFill>
                <a:latin typeface="Calibri" pitchFamily="-112" charset="0"/>
                <a:ea typeface="ＭＳ Ｐゴシック" pitchFamily="34" charset="-128"/>
              </a:defRPr>
            </a:lvl5pPr>
            <a:lvl6pPr marL="457200" algn="l" rtl="0" fontAlgn="base">
              <a:spcBef>
                <a:spcPct val="0"/>
              </a:spcBef>
              <a:spcAft>
                <a:spcPct val="0"/>
              </a:spcAft>
              <a:defRPr sz="3600">
                <a:solidFill>
                  <a:schemeClr val="bg1"/>
                </a:solidFill>
                <a:latin typeface="Calibri" pitchFamily="-112" charset="0"/>
              </a:defRPr>
            </a:lvl6pPr>
            <a:lvl7pPr marL="914400" algn="l" rtl="0" fontAlgn="base">
              <a:spcBef>
                <a:spcPct val="0"/>
              </a:spcBef>
              <a:spcAft>
                <a:spcPct val="0"/>
              </a:spcAft>
              <a:defRPr sz="3600">
                <a:solidFill>
                  <a:schemeClr val="bg1"/>
                </a:solidFill>
                <a:latin typeface="Calibri" pitchFamily="-112" charset="0"/>
              </a:defRPr>
            </a:lvl7pPr>
            <a:lvl8pPr marL="1371600" algn="l" rtl="0" fontAlgn="base">
              <a:spcBef>
                <a:spcPct val="0"/>
              </a:spcBef>
              <a:spcAft>
                <a:spcPct val="0"/>
              </a:spcAft>
              <a:defRPr sz="3600">
                <a:solidFill>
                  <a:schemeClr val="bg1"/>
                </a:solidFill>
                <a:latin typeface="Calibri" pitchFamily="-112" charset="0"/>
              </a:defRPr>
            </a:lvl8pPr>
            <a:lvl9pPr marL="1828800" algn="l" rtl="0" fontAlgn="base">
              <a:spcBef>
                <a:spcPct val="0"/>
              </a:spcBef>
              <a:spcAft>
                <a:spcPct val="0"/>
              </a:spcAft>
              <a:defRPr sz="3600">
                <a:solidFill>
                  <a:schemeClr val="bg1"/>
                </a:solidFill>
                <a:latin typeface="Calibri" pitchFamily="-112" charset="0"/>
              </a:defRPr>
            </a:lvl9pPr>
          </a:lstStyle>
          <a:p>
            <a:pPr algn="r"/>
            <a:r>
              <a:rPr lang="en-US" kern="0" dirty="0" smtClean="0"/>
              <a:t>Variation</a:t>
            </a:r>
            <a:endParaRPr lang="en-US" kern="0" dirty="0"/>
          </a:p>
        </p:txBody>
      </p:sp>
    </p:spTree>
    <p:extLst>
      <p:ext uri="{BB962C8B-B14F-4D97-AF65-F5344CB8AC3E}">
        <p14:creationId xmlns:p14="http://schemas.microsoft.com/office/powerpoint/2010/main" val="1748044515"/>
      </p:ext>
    </p:extLst>
  </p:cSld>
  <p:clrMapOvr>
    <a:masterClrMapping/>
  </p:clrMapOvr>
  <mc:AlternateContent xmlns:mc="http://schemas.openxmlformats.org/markup-compatibility/2006" xmlns:p14="http://schemas.microsoft.com/office/powerpoint/2010/main">
    <mc:Choice Requires="p14">
      <p:transition spd="slow" p14:dur="2000" advTm="31640"/>
    </mc:Choice>
    <mc:Fallback xmlns="">
      <p:transition spd="slow" advTm="3164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Virtual Fishbone</a:t>
            </a:r>
            <a:endParaRPr lang="en-US" dirty="0"/>
          </a:p>
        </p:txBody>
      </p:sp>
      <p:sp>
        <p:nvSpPr>
          <p:cNvPr id="6" name="Slide Number Placeholder 5"/>
          <p:cNvSpPr>
            <a:spLocks noGrp="1"/>
          </p:cNvSpPr>
          <p:nvPr>
            <p:ph type="sldNum" sz="quarter" idx="12"/>
          </p:nvPr>
        </p:nvSpPr>
        <p:spPr/>
        <p:txBody>
          <a:bodyPr/>
          <a:lstStyle/>
          <a:p>
            <a:pPr>
              <a:defRPr/>
            </a:pPr>
            <a:fld id="{5B93CBE1-7119-4BAB-A5F2-DB22DBC8E096}" type="slidenum">
              <a:rPr lang="en-US" smtClean="0"/>
              <a:pPr>
                <a:defRPr/>
              </a:pPr>
              <a:t>5</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 y="1066800"/>
            <a:ext cx="8991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016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Design of Experiments (DOE)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t>Design of experiments is a branch of applied statistics that deals with… </a:t>
            </a:r>
          </a:p>
          <a:p>
            <a:pPr lvl="1"/>
            <a:r>
              <a:rPr lang="en-US" dirty="0" smtClean="0"/>
              <a:t>Planning</a:t>
            </a:r>
            <a:endParaRPr lang="en-US" dirty="0"/>
          </a:p>
          <a:p>
            <a:pPr lvl="1"/>
            <a:r>
              <a:rPr lang="en-US" dirty="0" smtClean="0"/>
              <a:t>Conducting</a:t>
            </a:r>
          </a:p>
          <a:p>
            <a:pPr lvl="1"/>
            <a:r>
              <a:rPr lang="en-US" dirty="0" smtClean="0"/>
              <a:t>Analyzing</a:t>
            </a:r>
          </a:p>
          <a:p>
            <a:pPr lvl="1"/>
            <a:r>
              <a:rPr lang="en-US" dirty="0" smtClean="0"/>
              <a:t>Interpreting</a:t>
            </a:r>
          </a:p>
          <a:p>
            <a:pPr marL="68580" indent="0">
              <a:buNone/>
            </a:pPr>
            <a:r>
              <a:rPr lang="en-US" dirty="0" smtClean="0"/>
              <a:t>…controlled tests to evaluate the factors that impact the output of the regulator.</a:t>
            </a:r>
            <a:endParaRPr lang="en-US" dirty="0"/>
          </a:p>
        </p:txBody>
      </p:sp>
    </p:spTree>
    <p:extLst>
      <p:ext uri="{BB962C8B-B14F-4D97-AF65-F5344CB8AC3E}">
        <p14:creationId xmlns:p14="http://schemas.microsoft.com/office/powerpoint/2010/main" val="2564134791"/>
      </p:ext>
    </p:extLst>
  </p:cSld>
  <p:clrMapOvr>
    <a:masterClrMapping/>
  </p:clrMapOvr>
  <mc:AlternateContent xmlns:mc="http://schemas.openxmlformats.org/markup-compatibility/2006" xmlns:p14="http://schemas.microsoft.com/office/powerpoint/2010/main">
    <mc:Choice Requires="p14">
      <p:transition spd="slow" p14:dur="2000" advTm="46708"/>
    </mc:Choice>
    <mc:Fallback xmlns="">
      <p:transition spd="slow" advTm="4670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5489805" cy="47244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r"/>
            <a:r>
              <a:rPr lang="en-US" dirty="0" smtClean="0"/>
              <a:t>4BZR DOE – Main Effects</a:t>
            </a:r>
            <a:endParaRPr lang="en-US" dirty="0"/>
          </a:p>
        </p:txBody>
      </p:sp>
      <p:cxnSp>
        <p:nvCxnSpPr>
          <p:cNvPr id="6" name="Straight Arrow Connector 5"/>
          <p:cNvCxnSpPr>
            <a:stCxn id="8" idx="1"/>
          </p:cNvCxnSpPr>
          <p:nvPr/>
        </p:nvCxnSpPr>
        <p:spPr>
          <a:xfrm flipH="1">
            <a:off x="2971800" y="2304366"/>
            <a:ext cx="2590800" cy="16302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 name="TextBox 7"/>
          <p:cNvSpPr txBox="1"/>
          <p:nvPr/>
        </p:nvSpPr>
        <p:spPr>
          <a:xfrm>
            <a:off x="5562600" y="1981200"/>
            <a:ext cx="3578737" cy="646331"/>
          </a:xfrm>
          <a:prstGeom prst="rect">
            <a:avLst/>
          </a:prstGeom>
          <a:noFill/>
          <a:ln>
            <a:noFill/>
          </a:ln>
        </p:spPr>
        <p:txBody>
          <a:bodyPr wrap="none" rtlCol="0">
            <a:spAutoFit/>
          </a:bodyPr>
          <a:lstStyle/>
          <a:p>
            <a:r>
              <a:rPr lang="en-US" sz="3600" dirty="0" smtClean="0"/>
              <a:t>Main Nut Setting</a:t>
            </a:r>
            <a:endParaRPr lang="en-US" sz="3600" dirty="0"/>
          </a:p>
        </p:txBody>
      </p:sp>
      <p:cxnSp>
        <p:nvCxnSpPr>
          <p:cNvPr id="13" name="Straight Arrow Connector 12"/>
          <p:cNvCxnSpPr>
            <a:stCxn id="14" idx="1"/>
          </p:cNvCxnSpPr>
          <p:nvPr/>
        </p:nvCxnSpPr>
        <p:spPr>
          <a:xfrm flipH="1">
            <a:off x="2971800" y="3611434"/>
            <a:ext cx="2634081" cy="103676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5605881" y="3288268"/>
            <a:ext cx="3465821" cy="646331"/>
          </a:xfrm>
          <a:prstGeom prst="rect">
            <a:avLst/>
          </a:prstGeom>
          <a:noFill/>
          <a:ln>
            <a:noFill/>
          </a:ln>
        </p:spPr>
        <p:txBody>
          <a:bodyPr wrap="none" rtlCol="0">
            <a:spAutoFit/>
          </a:bodyPr>
          <a:lstStyle/>
          <a:p>
            <a:r>
              <a:rPr lang="en-US" sz="3600" dirty="0" smtClean="0"/>
              <a:t>Seal Nut Setting</a:t>
            </a:r>
            <a:endParaRPr lang="en-US" sz="3600" dirty="0"/>
          </a:p>
        </p:txBody>
      </p:sp>
      <p:sp>
        <p:nvSpPr>
          <p:cNvPr id="16" name="TextBox 15"/>
          <p:cNvSpPr txBox="1"/>
          <p:nvPr/>
        </p:nvSpPr>
        <p:spPr>
          <a:xfrm>
            <a:off x="5651402" y="4535269"/>
            <a:ext cx="2694777" cy="1200329"/>
          </a:xfrm>
          <a:prstGeom prst="rect">
            <a:avLst/>
          </a:prstGeom>
          <a:noFill/>
          <a:ln>
            <a:noFill/>
          </a:ln>
        </p:spPr>
        <p:txBody>
          <a:bodyPr wrap="none" rtlCol="0">
            <a:spAutoFit/>
          </a:bodyPr>
          <a:lstStyle/>
          <a:p>
            <a:pPr algn="ctr"/>
            <a:r>
              <a:rPr lang="en-US" sz="3600" dirty="0" smtClean="0"/>
              <a:t>Seal Washer</a:t>
            </a:r>
          </a:p>
          <a:p>
            <a:pPr algn="ctr"/>
            <a:r>
              <a:rPr lang="en-US" sz="3600" dirty="0" smtClean="0"/>
              <a:t>Diameter</a:t>
            </a:r>
            <a:endParaRPr lang="en-US" sz="3600" dirty="0"/>
          </a:p>
        </p:txBody>
      </p:sp>
      <p:cxnSp>
        <p:nvCxnSpPr>
          <p:cNvPr id="17" name="Straight Arrow Connector 16"/>
          <p:cNvCxnSpPr>
            <a:stCxn id="16" idx="1"/>
          </p:cNvCxnSpPr>
          <p:nvPr/>
        </p:nvCxnSpPr>
        <p:spPr>
          <a:xfrm flipH="1" flipV="1">
            <a:off x="2971800" y="4800600"/>
            <a:ext cx="2679602" cy="33483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528124705"/>
      </p:ext>
    </p:extLst>
  </p:cSld>
  <p:clrMapOvr>
    <a:masterClrMapping/>
  </p:clrMapOvr>
  <mc:AlternateContent xmlns:mc="http://schemas.openxmlformats.org/markup-compatibility/2006" xmlns:p14="http://schemas.microsoft.com/office/powerpoint/2010/main">
    <mc:Choice Requires="p14">
      <p:transition spd="slow" p14:dur="2000" advTm="80982"/>
    </mc:Choice>
    <mc:Fallback xmlns="">
      <p:transition spd="slow" advTm="8098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4BZR After DOE</a:t>
            </a:r>
            <a:endParaRPr lang="en-US" dirty="0"/>
          </a:p>
        </p:txBody>
      </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304800" y="990600"/>
            <a:ext cx="8610600" cy="5257800"/>
          </a:xfrm>
          <a:prstGeom prst="rect">
            <a:avLst/>
          </a:prstGeom>
          <a:ln>
            <a:solidFill>
              <a:schemeClr val="tx1"/>
            </a:solidFill>
          </a:ln>
        </p:spPr>
      </p:pic>
    </p:spTree>
    <p:extLst>
      <p:ext uri="{BB962C8B-B14F-4D97-AF65-F5344CB8AC3E}">
        <p14:creationId xmlns:p14="http://schemas.microsoft.com/office/powerpoint/2010/main" val="1557558582"/>
      </p:ext>
    </p:extLst>
  </p:cSld>
  <p:clrMapOvr>
    <a:masterClrMapping/>
  </p:clrMapOvr>
  <mc:AlternateContent xmlns:mc="http://schemas.openxmlformats.org/markup-compatibility/2006" xmlns:p14="http://schemas.microsoft.com/office/powerpoint/2010/main">
    <mc:Choice Requires="p14">
      <p:transition spd="slow" p14:dur="2000" advTm="48947"/>
    </mc:Choice>
    <mc:Fallback xmlns="">
      <p:transition spd="slow" advTm="4894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4BZR Response Optimizer</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08779"/>
            <a:ext cx="7543800" cy="475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6633103" y="1525089"/>
            <a:ext cx="234677" cy="0"/>
          </a:xfrm>
          <a:prstGeom prst="straightConnector1">
            <a:avLst/>
          </a:prstGeom>
          <a:ln w="28575">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4495800" y="1524000"/>
            <a:ext cx="234677" cy="0"/>
          </a:xfrm>
          <a:prstGeom prst="straightConnector1">
            <a:avLst/>
          </a:prstGeom>
          <a:ln w="28575">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2362200" y="1524000"/>
            <a:ext cx="234677" cy="0"/>
          </a:xfrm>
          <a:prstGeom prst="straightConnector1">
            <a:avLst/>
          </a:prstGeom>
          <a:ln w="28575">
            <a:tailEnd type="arrow"/>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2438400" y="5791200"/>
            <a:ext cx="4001228" cy="707886"/>
          </a:xfrm>
          <a:prstGeom prst="rect">
            <a:avLst/>
          </a:prstGeom>
          <a:noFill/>
        </p:spPr>
        <p:txBody>
          <a:bodyPr wrap="square" rtlCol="0">
            <a:spAutoFit/>
          </a:bodyPr>
          <a:lstStyle/>
          <a:p>
            <a:r>
              <a:rPr lang="en-US" dirty="0" smtClean="0"/>
              <a:t>Optimal Settings</a:t>
            </a:r>
            <a:endParaRPr lang="en-US" dirty="0"/>
          </a:p>
        </p:txBody>
      </p:sp>
    </p:spTree>
    <p:extLst>
      <p:ext uri="{BB962C8B-B14F-4D97-AF65-F5344CB8AC3E}">
        <p14:creationId xmlns:p14="http://schemas.microsoft.com/office/powerpoint/2010/main" val="1143987363"/>
      </p:ext>
    </p:extLst>
  </p:cSld>
  <p:clrMapOvr>
    <a:masterClrMapping/>
  </p:clrMapOvr>
  <mc:AlternateContent xmlns:mc="http://schemas.openxmlformats.org/markup-compatibility/2006" xmlns:p14="http://schemas.microsoft.com/office/powerpoint/2010/main">
    <mc:Choice Requires="p14">
      <p:transition spd="slow" p14:dur="2000" advTm="170516"/>
    </mc:Choice>
    <mc:Fallback xmlns="">
      <p:transition spd="slow" advTm="170516"/>
    </mc:Fallback>
  </mc:AlternateContent>
  <p:timing>
    <p:tnLst>
      <p:par>
        <p:cTn id="1" dur="indefinite" restart="never" nodeType="tmRoot"/>
      </p:par>
    </p:tnLst>
  </p:timing>
</p:sld>
</file>

<file path=ppt/theme/theme1.xml><?xml version="1.0" encoding="utf-8"?>
<a:theme xmlns:a="http://schemas.openxmlformats.org/drawingml/2006/main" name="Presentation Template">
  <a:themeElements>
    <a:clrScheme name="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spAutoFit/>
      </a:bodyPr>
      <a:lstStyle>
        <a:defPPr marL="342900" marR="0" indent="-342900" algn="l" defTabSz="914400" rtl="0" eaLnBrk="1" fontAlgn="base" latinLnBrk="0" hangingPunct="1">
          <a:lnSpc>
            <a:spcPct val="90000"/>
          </a:lnSpc>
          <a:spcBef>
            <a:spcPct val="20000"/>
          </a:spcBef>
          <a:spcAft>
            <a:spcPct val="0"/>
          </a:spcAft>
          <a:buClr>
            <a:schemeClr val="hlink"/>
          </a:buClr>
          <a:buSzPct val="80000"/>
          <a:buFont typeface="Wingdings" pitchFamily="-112" charset="2"/>
          <a:buChar char="l"/>
          <a:tabLst/>
          <a:defRPr kumimoji="0" lang="en-US" sz="4000" b="0" i="0" u="none" strike="noStrike" cap="none" normalizeH="0" baseline="0">
            <a:ln>
              <a:noFill/>
            </a:ln>
            <a:solidFill>
              <a:schemeClr val="tx1"/>
            </a:solidFill>
            <a:effectLst>
              <a:outerShdw blurRad="38100" dist="38100" dir="2700000" algn="tl">
                <a:srgbClr val="000000">
                  <a:alpha val="43137"/>
                </a:srgbClr>
              </a:outerShdw>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spAutoFit/>
      </a:bodyPr>
      <a:lstStyle>
        <a:defPPr marL="342900" marR="0" indent="-342900" algn="l" defTabSz="914400" rtl="0" eaLnBrk="1" fontAlgn="base" latinLnBrk="0" hangingPunct="1">
          <a:lnSpc>
            <a:spcPct val="90000"/>
          </a:lnSpc>
          <a:spcBef>
            <a:spcPct val="20000"/>
          </a:spcBef>
          <a:spcAft>
            <a:spcPct val="0"/>
          </a:spcAft>
          <a:buClr>
            <a:schemeClr val="hlink"/>
          </a:buClr>
          <a:buSzPct val="80000"/>
          <a:buFont typeface="Wingdings" pitchFamily="-112" charset="2"/>
          <a:buChar char="l"/>
          <a:tabLst/>
          <a:defRPr kumimoji="0" lang="en-US" sz="4000" b="0" i="0" u="none" strike="noStrike" cap="none" normalizeH="0" baseline="0">
            <a:ln>
              <a:noFill/>
            </a:ln>
            <a:solidFill>
              <a:schemeClr val="tx1"/>
            </a:solidFill>
            <a:effectLst>
              <a:outerShdw blurRad="38100" dist="38100" dir="2700000" algn="tl">
                <a:srgbClr val="000000">
                  <a:alpha val="43137"/>
                </a:srgbClr>
              </a:outerShdw>
            </a:effectLst>
            <a:latin typeface="Tahoma" pitchFamily="-112" charset="0"/>
          </a:defRPr>
        </a:defPPr>
      </a:lstStyle>
    </a:lnDef>
  </a:objectDefaults>
  <a:extraClrSchemeLst>
    <a:extraClrScheme>
      <a:clrScheme name="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6354</TotalTime>
  <Words>482</Words>
  <Application>Microsoft Office PowerPoint</Application>
  <PresentationFormat>On-screen Show (4:3)</PresentationFormat>
  <Paragraphs>87</Paragraphs>
  <Slides>14</Slides>
  <Notes>5</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 Template</vt:lpstr>
      <vt:lpstr>DOE FOR THE CUSTOMER</vt:lpstr>
      <vt:lpstr>4BZR Regulator</vt:lpstr>
      <vt:lpstr>4BZR Before Summer 2013</vt:lpstr>
      <vt:lpstr>“On-Target with minimum variance.”  “Operating with minimum variance is achieved only when a process displays a reasonable degree of statistical control.”  -Walter A. Shewhart</vt:lpstr>
      <vt:lpstr>Virtual Fishbone</vt:lpstr>
      <vt:lpstr>Design of Experiments (DOE)</vt:lpstr>
      <vt:lpstr>4BZR DOE – Main Effects</vt:lpstr>
      <vt:lpstr>4BZR After DOE</vt:lpstr>
      <vt:lpstr>4BZR Response Optimizer</vt:lpstr>
      <vt:lpstr>4BZR Component Recommendation</vt:lpstr>
      <vt:lpstr>4BZR Test Rig</vt:lpstr>
      <vt:lpstr>4BZR Marketing Claim Tests</vt:lpstr>
      <vt:lpstr>Thank you!</vt:lpstr>
      <vt:lpstr>Questions?</vt:lpstr>
    </vt:vector>
  </TitlesOfParts>
  <Company>Selas Heat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Pre-Mix Burners</dc:title>
  <dc:creator>David Bovenizer</dc:creator>
  <cp:lastModifiedBy>Chris Vandegrift</cp:lastModifiedBy>
  <cp:revision>859</cp:revision>
  <dcterms:created xsi:type="dcterms:W3CDTF">2012-05-29T20:01:01Z</dcterms:created>
  <dcterms:modified xsi:type="dcterms:W3CDTF">2014-01-15T21:00:20Z</dcterms:modified>
</cp:coreProperties>
</file>